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9" r:id="rId2"/>
    <p:sldMasterId id="2147483771" r:id="rId3"/>
    <p:sldMasterId id="2147483783" r:id="rId4"/>
    <p:sldMasterId id="2147483795" r:id="rId5"/>
  </p:sldMasterIdLst>
  <p:notesMasterIdLst>
    <p:notesMasterId r:id="rId28"/>
  </p:notesMasterIdLst>
  <p:sldIdLst>
    <p:sldId id="1519" r:id="rId6"/>
    <p:sldId id="303" r:id="rId7"/>
    <p:sldId id="378" r:id="rId8"/>
    <p:sldId id="2015" r:id="rId9"/>
    <p:sldId id="2016" r:id="rId10"/>
    <p:sldId id="1981" r:id="rId11"/>
    <p:sldId id="2011" r:id="rId12"/>
    <p:sldId id="2012" r:id="rId13"/>
    <p:sldId id="265" r:id="rId14"/>
    <p:sldId id="1870" r:id="rId15"/>
    <p:sldId id="1982" r:id="rId16"/>
    <p:sldId id="1871" r:id="rId17"/>
    <p:sldId id="2010" r:id="rId18"/>
    <p:sldId id="300" r:id="rId19"/>
    <p:sldId id="1975" r:id="rId20"/>
    <p:sldId id="1992" r:id="rId21"/>
    <p:sldId id="324" r:id="rId22"/>
    <p:sldId id="325" r:id="rId23"/>
    <p:sldId id="1987" r:id="rId24"/>
    <p:sldId id="1988" r:id="rId25"/>
    <p:sldId id="1989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0375" autoAdjust="0"/>
  </p:normalViewPr>
  <p:slideViewPr>
    <p:cSldViewPr snapToGrid="0" showGuides="1">
      <p:cViewPr varScale="1">
        <p:scale>
          <a:sx n="37" d="100"/>
          <a:sy n="37" d="100"/>
        </p:scale>
        <p:origin x="17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17538528581277E-2"/>
          <c:y val="0.14668053441789772"/>
          <c:w val="0.93232823573047741"/>
          <c:h val="0.82886465011322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vs PY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LATAM</c:v>
                </c:pt>
                <c:pt idx="1">
                  <c:v>AFRICA</c:v>
                </c:pt>
                <c:pt idx="2">
                  <c:v>ASP</c:v>
                </c:pt>
                <c:pt idx="3">
                  <c:v>EUROPE</c:v>
                </c:pt>
                <c:pt idx="4">
                  <c:v>INSWA</c:v>
                </c:pt>
                <c:pt idx="5">
                  <c:v>E&amp;ME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0.34118436950831327</c:v>
                </c:pt>
                <c:pt idx="1">
                  <c:v>0.23475047601434548</c:v>
                </c:pt>
                <c:pt idx="2">
                  <c:v>0.18253305415655488</c:v>
                </c:pt>
                <c:pt idx="3">
                  <c:v>7.5167784043118496E-2</c:v>
                </c:pt>
                <c:pt idx="4">
                  <c:v>4.5725015932212051E-2</c:v>
                </c:pt>
                <c:pt idx="5">
                  <c:v>3.9448692938465271E-2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4-49B8-9864-9A3C44035E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-27"/>
        <c:axId val="1951610015"/>
        <c:axId val="1951608767"/>
      </c:barChart>
      <c:catAx>
        <c:axId val="195161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08767"/>
        <c:crosses val="autoZero"/>
        <c:auto val="1"/>
        <c:lblAlgn val="ctr"/>
        <c:lblOffset val="100"/>
        <c:noMultiLvlLbl val="0"/>
      </c:catAx>
      <c:valAx>
        <c:axId val="1951608767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100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17538528581277E-2"/>
          <c:y val="0.14668053441789772"/>
          <c:w val="0.93232823573047741"/>
          <c:h val="0.82886465011322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vs PY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404-49B8-9864-9A3C44035E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04-49B8-9864-9A3C44035E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04-49B8-9864-9A3C44035EC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04-49B8-9864-9A3C44035E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04-49B8-9864-9A3C44035EC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04-49B8-9864-9A3C44035EC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04-49B8-9864-9A3C44035EC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04-49B8-9864-9A3C44035EC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04-49B8-9864-9A3C44035EC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04-49B8-9864-9A3C44035EC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404-49B8-9864-9A3C44035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1697.2836709999999</c:v>
                </c:pt>
                <c:pt idx="1">
                  <c:v>1883.3000159999999</c:v>
                </c:pt>
                <c:pt idx="2">
                  <c:v>1971.56349</c:v>
                </c:pt>
                <c:pt idx="3">
                  <c:v>1993.54859956</c:v>
                </c:pt>
                <c:pt idx="4">
                  <c:v>2098.8717304699999</c:v>
                </c:pt>
                <c:pt idx="5">
                  <c:v>2161.02871</c:v>
                </c:pt>
                <c:pt idx="6">
                  <c:v>2166.2780851400003</c:v>
                </c:pt>
                <c:pt idx="7">
                  <c:v>2129.77093242</c:v>
                </c:pt>
                <c:pt idx="8">
                  <c:v>2146.0372149499999</c:v>
                </c:pt>
                <c:pt idx="9">
                  <c:v>2254.7022846300001</c:v>
                </c:pt>
                <c:pt idx="10">
                  <c:v>2449.2041290799998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4-49B8-9864-9A3C44035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1951610015"/>
        <c:axId val="1951608767"/>
      </c:barChart>
      <c:catAx>
        <c:axId val="195161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08767"/>
        <c:crosses val="autoZero"/>
        <c:auto val="1"/>
        <c:lblAlgn val="ctr"/>
        <c:lblOffset val="100"/>
        <c:noMultiLvlLbl val="0"/>
      </c:catAx>
      <c:valAx>
        <c:axId val="1951608767"/>
        <c:scaling>
          <c:orientation val="minMax"/>
          <c:min val="150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610015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463F-7CA7-42D7-BFA0-971E43AB94C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439C-491E-4BCF-8677-F438E1CF0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7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9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12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14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3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6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8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96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9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38C6-B37B-44C0-9B7D-3309B5AF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CAD52-4CAC-4EED-BAAC-92BF93343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946E-DEDF-4AE5-B87A-80A00AF8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2C8C1-DFCD-47C2-833B-94930FFD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ACFA-913B-4E7F-939B-A71D6C6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C2EA-ABB7-4AC8-B4FF-725AC279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1DA0E-7D6A-4DF5-9E87-94FCB178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4C12-7A84-4DE2-8F2A-69B678CB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6AB57-3C70-4F23-9031-CCED0D8E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51E42-C616-4825-BC95-C2439730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2AC86-CFEC-4F8E-BED9-03150E48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F1846-F395-41E6-B5FC-F9999F573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8021-422F-413E-BB71-611BD9AC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5FF6F-9D21-48BB-A9DC-9F7AD68F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21DBA-1FAC-42E5-88D2-ACEC025D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291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9245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A0983-4F5C-41C9-83D7-8A2139929D0D}"/>
              </a:ext>
            </a:extLst>
          </p:cNvPr>
          <p:cNvSpPr/>
          <p:nvPr userDrawn="1"/>
        </p:nvSpPr>
        <p:spPr>
          <a:xfrm>
            <a:off x="11964318" y="3855904"/>
            <a:ext cx="227682" cy="1079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196E6-0563-4E52-B871-19307FE36E1D}"/>
              </a:ext>
            </a:extLst>
          </p:cNvPr>
          <p:cNvSpPr/>
          <p:nvPr userDrawn="1"/>
        </p:nvSpPr>
        <p:spPr>
          <a:xfrm>
            <a:off x="5376231" y="6666390"/>
            <a:ext cx="1476261" cy="179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49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520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849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1253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4613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3D806-E833-4ED1-80A4-8D1CD59D5789}"/>
              </a:ext>
            </a:extLst>
          </p:cNvPr>
          <p:cNvSpPr/>
          <p:nvPr userDrawn="1"/>
        </p:nvSpPr>
        <p:spPr>
          <a:xfrm>
            <a:off x="12019402" y="3811836"/>
            <a:ext cx="172598" cy="1123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F7E1F-9D08-436B-B881-EB3EABCDF829}"/>
              </a:ext>
            </a:extLst>
          </p:cNvPr>
          <p:cNvSpPr/>
          <p:nvPr userDrawn="1"/>
        </p:nvSpPr>
        <p:spPr>
          <a:xfrm rot="5400000">
            <a:off x="5968062" y="6061706"/>
            <a:ext cx="222823" cy="13697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66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B162-51CC-4225-83BA-924305A0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BDF7-630D-4C6C-AFDF-A67C0F0A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83670-15E2-45C2-A235-BD6961D2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F1BC-7BA5-4D7A-A787-344781C5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1E65-5004-4C3A-9EBD-67D3D786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2328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3494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8103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82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42151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78801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1739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53881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0169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2389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E2A7-2F01-4E65-A2F0-389131D2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CEA41-95BF-437E-B37B-BAB2CE58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541B-E1FB-4C3A-98CE-3AB1EA39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3772-BDA1-48AC-8519-E34BD6D7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74BFD-4690-49B8-AE61-088AD7E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0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4974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5908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9097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7528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7081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6119658"/>
      </p:ext>
    </p:extLst>
  </p:cSld>
  <p:clrMapOvr>
    <a:masterClrMapping/>
  </p:clrMapOvr>
  <p:transition>
    <p:fade/>
  </p:transition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07643"/>
      </p:ext>
    </p:extLst>
  </p:cSld>
  <p:clrMapOvr>
    <a:masterClrMapping/>
  </p:clrMapOvr>
  <p:transition>
    <p:fade/>
  </p:transition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9469"/>
      </p:ext>
    </p:extLst>
  </p:cSld>
  <p:clrMapOvr>
    <a:masterClrMapping/>
  </p:clrMapOvr>
  <p:transition>
    <p:fade/>
  </p:transition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9806"/>
      </p:ext>
    </p:extLst>
  </p:cSld>
  <p:clrMapOvr>
    <a:masterClrMapping/>
  </p:clrMapOvr>
  <p:transition>
    <p:fade/>
  </p:transition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846463"/>
      </p:ext>
    </p:extLst>
  </p:cSld>
  <p:clrMapOvr>
    <a:masterClrMapping/>
  </p:clrMapOvr>
  <p:transition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6C2A-82A6-4643-87F5-43F1C789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935B-79CC-4E2C-AEF4-B30BFA47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A3F4-2FD4-4732-BBCC-28B9E3D3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76F06-8CC8-4126-B0FA-D2929003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526F0-99BE-4912-B9D7-22928D9C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F377C-8084-4772-B3B7-5379CACC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9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520320"/>
      </p:ext>
    </p:extLst>
  </p:cSld>
  <p:clrMapOvr>
    <a:masterClrMapping/>
  </p:clrMapOvr>
  <p:transition>
    <p:fade/>
  </p:transition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27011"/>
      </p:ext>
    </p:extLst>
  </p:cSld>
  <p:clrMapOvr>
    <a:masterClrMapping/>
  </p:clrMapOvr>
  <p:transition>
    <p:fade/>
  </p:transition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16449"/>
      </p:ext>
    </p:extLst>
  </p:cSld>
  <p:clrMapOvr>
    <a:masterClrMapping/>
  </p:clrMapOvr>
  <p:transition>
    <p:fade/>
  </p:transition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879226"/>
      </p:ext>
    </p:extLst>
  </p:cSld>
  <p:clrMapOvr>
    <a:masterClrMapping/>
  </p:clrMapOvr>
  <p:transition>
    <p:fade/>
  </p:transition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059846"/>
      </p:ext>
    </p:extLst>
  </p:cSld>
  <p:clrMapOvr>
    <a:masterClrMapping/>
  </p:clrMapOvr>
  <p:transition>
    <p:fade/>
  </p:transition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802752"/>
      </p:ext>
    </p:extLst>
  </p:cSld>
  <p:clrMapOvr>
    <a:masterClrMapping/>
  </p:clrMapOvr>
  <p:transition>
    <p:fade/>
  </p:transition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0B57-7E80-4A21-AA96-EABBF9A06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360E1-0AC2-4F0D-8354-C4B6691CE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27AB5-27B6-4EE5-A77C-60CB976F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7119F-D11C-42AD-840F-34A7C1A0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D63B-18DB-4B6A-A653-F1B04B0A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A4DB-BE25-4E7F-A367-BFCAF1BB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1CC8-7376-4F34-8AA4-DA5807B5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20B7-BD5E-4945-AA34-104A6335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1C90-18C4-41BA-A6C6-04B7F74A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45D3-ACEC-48DD-9B9B-00263DB9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4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C2A4-4E07-4E4C-AE3F-B1140023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F46A-2489-4D80-AD78-D76D670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2190-B4ED-4279-B657-8F9DC8B9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1973-EF69-472A-80B7-0709D8E8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4B78-8F84-43F7-B1D8-19C7F574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07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B982-81EF-4C95-87F6-EBC163F0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C2CD-CC8C-426C-92E1-23388BB2D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66673-86AA-4286-A033-3B7C82BFE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4D206-E721-4EE1-8679-113BD117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7324E-1D88-4A22-8AEC-808DBBDF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EC3CC-1CEC-4A68-9558-2018F321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068C-3A98-437A-855C-FAD96710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2EA11-1E60-4894-BC02-5462C62FD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2DD0A-A4B0-4229-A6FA-CD410BBBB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11130-92BF-4EC8-B452-AC14183CB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BB73E-119F-46A8-A7D1-0740494FE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1FFA-C41C-4A6D-A4EA-EA41E3CA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A30CF-FE63-45F2-97B7-7144D0B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91834-F1ED-4A7B-9A79-A3C94F11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5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7BF1-DE09-4FAD-8E92-EACAEDDE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8DB7-F3E6-4D9B-A789-ECDFA683F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9B420-8D97-4EED-A8A9-04F5C520D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75323-93CD-4E13-A49B-7E0E521EF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9137F8-0C58-49F6-AEF1-84EB7AA91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CE2F8-6EB4-4BF3-9AD6-3700CD0D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FA497-469F-43C7-AED7-AFDA2C7E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8E3BD-0D49-4C49-98CA-D6ADED86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786-683C-444A-9CD5-1989BEC8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FA700-1739-46B8-9DA5-ED6B9EDF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DBEF8-C2D6-4398-8F06-EA6F2C7C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5F3B-D93F-4EF6-89BE-EE35B8EE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1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0543C-881A-43DD-8B42-FF8331FE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D07B6-A20E-4AE9-BD4F-84F95D38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5622-1758-4098-B8E5-04289D08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7D2B-BC0E-4DAD-A74E-94FE9A9A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3BCCA-BCD7-4BFA-A6F3-F17DB917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87A72-00AF-4361-BBC3-E9EE5347D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5006A-3DEE-4D07-8869-AE00A87D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87EF4-FED5-4630-AFB0-07001C29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972A0-7042-4405-BCAB-8EFBD91F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6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F259-583F-479B-8A7F-63510D1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C5636-7CAA-4F1F-926B-3D09B8C84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0DE62-6115-4964-9D40-C424B2C8D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A9A6A-1352-4A16-88D3-4B5877E3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E0479-EF9B-4E30-82D3-7C3E94F6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C75D7-E670-4428-A5F2-167940DF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04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C570-C0C1-48D5-8523-78E6796D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D3400-2B8A-459B-A918-A97FAD859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40B4-CD0C-4A7C-8F77-EAC80A49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CB2CB-C563-48D4-ADBB-FC166A7C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2562-7ACB-482C-A7A6-ECEAC67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6F3CF-0E37-4A7E-A4F5-E084F19F3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55A82-1F72-4898-8816-CB3AAF7FE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41D1C-9100-437A-A65B-C5EE7FD4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401AE-0F7B-490E-95CD-DEB14F31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005C9-D970-47F4-AEF4-4C429C5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774" y="1842986"/>
            <a:ext cx="6466627" cy="1181101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774" y="3176486"/>
            <a:ext cx="6466626" cy="981722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774" y="6178153"/>
            <a:ext cx="6466626" cy="216606"/>
          </a:xfrm>
        </p:spPr>
        <p:txBody>
          <a:bodyPr>
            <a:normAutofit/>
          </a:bodyPr>
          <a:lstStyle>
            <a:lvl1pPr marL="0" indent="0" algn="l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774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0519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686" y="1842986"/>
            <a:ext cx="6466627" cy="118110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2686" y="3176486"/>
            <a:ext cx="6466626" cy="981722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2687" y="6178153"/>
            <a:ext cx="6466626" cy="216606"/>
          </a:xfrm>
        </p:spPr>
        <p:txBody>
          <a:bodyPr>
            <a:normAutofit/>
          </a:bodyPr>
          <a:lstStyle>
            <a:lvl1pPr marL="0" indent="0" algn="ctr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350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332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07" y="266701"/>
            <a:ext cx="11431491" cy="369332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400" b="1" spc="-30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9200" y="6300335"/>
            <a:ext cx="8659446" cy="365125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6888" y="6492693"/>
            <a:ext cx="355600" cy="168276"/>
          </a:xfrm>
        </p:spPr>
        <p:txBody>
          <a:bodyPr anchor="b"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AD8668A5-F356-46BF-92E0-433048631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390707" y="914400"/>
            <a:ext cx="11426635" cy="5257800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1000"/>
              </a:spcAft>
              <a:buNone/>
              <a:defRPr sz="1800"/>
            </a:lvl1pPr>
            <a:lvl2pPr>
              <a:lnSpc>
                <a:spcPct val="114000"/>
              </a:lnSpc>
              <a:spcAft>
                <a:spcPts val="1000"/>
              </a:spcAft>
              <a:defRPr sz="1600"/>
            </a:lvl2pPr>
            <a:lvl3pPr>
              <a:lnSpc>
                <a:spcPct val="114000"/>
              </a:lnSpc>
              <a:spcAft>
                <a:spcPts val="1000"/>
              </a:spcAft>
              <a:defRPr sz="1400"/>
            </a:lvl3pPr>
            <a:lvl4pPr>
              <a:lnSpc>
                <a:spcPct val="114000"/>
              </a:lnSpc>
              <a:spcAft>
                <a:spcPts val="1000"/>
              </a:spcAft>
              <a:defRPr sz="1400"/>
            </a:lvl4pPr>
            <a:lvl5pPr>
              <a:lnSpc>
                <a:spcPct val="114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EE5ADE-7FCF-4790-AFEC-E11575711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7" y="6464239"/>
            <a:ext cx="1542131" cy="2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68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19DA-ACBD-4602-A5C0-EADEA6A8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D7EA-C4CA-41AF-84DF-6AD08475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99B38-01E4-4AC4-89CC-210A4BC5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98D80-C969-46D3-82D5-5E5D210B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023DC-E800-4CF2-9DC3-49FDD677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A3391-72BB-46DD-96D7-1D83C736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69B5C-0A25-480E-AE78-C619286D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8299-545F-4712-A904-2B60D701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12FF2-A9FE-4C8F-8219-A95A6990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B12D8-D6AE-4B66-A2A2-FCDD817A5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4B489-BC60-41D8-81B6-5E93EA2B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4941-D090-4C75-8642-BC7AFEF8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38E3C-414C-4818-8A00-8B1A6541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1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52BA-CCBC-4F95-AD7C-02674E0C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8ED97-AF38-45FA-80C2-0383FDF23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BA715-08C1-4B95-A384-A9A06BEA0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52687-9C50-4A9A-8D58-9BF86B5E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B65B3-F45C-484B-94A0-0FBA32F3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FCE00-3CA6-47AA-8584-114E3EC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11FEBE-9E15-498E-A98B-36041040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0F463-4253-4883-A730-B709736E4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1C04C-2707-496C-9AE4-56ABE3040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F86F0-BDEE-4CB5-84A4-B96733856F2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3D6E-1C85-4B0D-B211-4631C4B17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86E12-4372-4098-B077-044EF01FD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03F1DC1D-42A5-44C9-A709-F1321109FF89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3126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BE491D14-9D59-41D9-B9A5-E086BEDCC02C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9225C0A1-88D3-4FEA-A909-50C7F11D2F27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2159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03/11/2021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Classified - Confidential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FC9628CC-842E-4656-BC31-5CB14725A070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77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png" descr="Screen Shot 2017-04-18 at 10.11.50 AM.png">
            <a:extLst>
              <a:ext uri="{FF2B5EF4-FFF2-40B4-BE49-F238E27FC236}">
                <a16:creationId xmlns:a16="http://schemas.microsoft.com/office/drawing/2014/main" id="{C7204CCB-F3F3-493B-A6C5-A151D726F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46799"/>
          <a:stretch/>
        </p:blipFill>
        <p:spPr>
          <a:xfrm>
            <a:off x="-2641" y="0"/>
            <a:ext cx="12194641" cy="6858000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026B6-49FA-4B6F-BEEB-7BEFEA1A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A9A4F-E9D8-4128-AE5E-BAB3D66FD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4347"/>
            <a:ext cx="10515600" cy="482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4825F-4B7F-4B75-B6A4-2720360BD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C9956-5445-4C35-9A58-1D3FDE066B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22920-6AD2-42D4-AE41-0FE3282E4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F8777-7E3B-47F7-8B9F-25D766DFE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66A6DEF3-736D-4F7F-9604-31F29ED1D935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770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TCCC-UnityHeadline" panose="020B06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34.jpeg"/><Relationship Id="rId4" Type="http://schemas.openxmlformats.org/officeDocument/2006/relationships/image" Target="../media/image6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120680-C44C-414D-9F02-C8DF42C9F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120680-C44C-414D-9F02-C8DF42C9F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9B21B97-735A-4F59-BD47-FD947CDF864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5294BD-8458-4151-8D22-1386CDF81BEC}"/>
              </a:ext>
            </a:extLst>
          </p:cNvPr>
          <p:cNvSpPr/>
          <p:nvPr/>
        </p:nvSpPr>
        <p:spPr>
          <a:xfrm>
            <a:off x="585018" y="1417359"/>
            <a:ext cx="11371007" cy="553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Expansion!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Footprint: Incidence &amp; Frequency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Affordability, Premiumness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Loyalty 	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Space: SOVI &amp; Pantry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one-of-a kind WIN-WIN-WIN-WIN System Proposition -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WIN</a:t>
            </a:r>
            <a:r>
              <a:rPr kumimoji="0" lang="de-DE" sz="3200" b="1" i="0" u="none" strike="noStrike" kern="1200" cap="none" spc="0" normalizeH="0" baseline="3000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de-DE" sz="3200" b="1" i="0" u="none" strike="noStrike" kern="1200" cap="none" spc="0" normalizeH="0" baseline="30000" noProof="0" dirty="0">
              <a:ln>
                <a:noFill/>
              </a:ln>
              <a:solidFill>
                <a:srgbClr val="F4000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51D1-C6E2-4B11-8AA4-0995A5A3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274638"/>
            <a:ext cx="11582399" cy="490066"/>
          </a:xfrm>
        </p:spPr>
        <p:txBody>
          <a:bodyPr>
            <a:normAutofit fontScale="90000"/>
          </a:bodyPr>
          <a:lstStyle/>
          <a:p>
            <a:r>
              <a:rPr lang="de-DE" dirty="0"/>
              <a:t>Returnables/ Refillables are a powerful tool to drive Category Leadership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73420-922D-49BA-A013-4D1A750B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632" y="3064319"/>
            <a:ext cx="3385237" cy="1895733"/>
          </a:xfrm>
          <a:prstGeom prst="rect">
            <a:avLst/>
          </a:prstGeom>
        </p:spPr>
      </p:pic>
      <p:pic>
        <p:nvPicPr>
          <p:cNvPr id="82951" name="Picture 7" descr="Coca-Cola MEHRWEG Glas, (24 x 0,2 l): Amazon.de: Lebensmittel &amp; Getränke">
            <a:extLst>
              <a:ext uri="{FF2B5EF4-FFF2-40B4-BE49-F238E27FC236}">
                <a16:creationId xmlns:a16="http://schemas.microsoft.com/office/drawing/2014/main" id="{067A0C36-9A25-4B6F-BEFF-6B160D35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65" y="1073574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oca-Cola EU Dialogue on Twitter: &quot;Thanks to a new agreement with  @IoniqaCircular, we're taking steps to be at the forefront of the enhanced  recycling movement, which turns previously used plastic into new">
            <a:extLst>
              <a:ext uri="{FF2B5EF4-FFF2-40B4-BE49-F238E27FC236}">
                <a16:creationId xmlns:a16="http://schemas.microsoft.com/office/drawing/2014/main" id="{4CB6AE8D-3FC2-4DE7-B288-8636DE5B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961" y="1417359"/>
            <a:ext cx="1729021" cy="129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C4707-55D9-4069-BB73-9547DA0C7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46BF9-5CDD-45D4-A71F-E8AA6C5F59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13" t="42460" r="17945" b="53154"/>
          <a:stretch/>
        </p:blipFill>
        <p:spPr>
          <a:xfrm>
            <a:off x="8277226" y="2577833"/>
            <a:ext cx="1736315" cy="30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F445F-01CB-4DD3-842C-C882C4AD9F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053" r="8985" b="94167"/>
          <a:stretch/>
        </p:blipFill>
        <p:spPr>
          <a:xfrm>
            <a:off x="11099390" y="7928"/>
            <a:ext cx="109261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21E71-87F5-4D81-BF61-6708AC216FA9}"/>
              </a:ext>
            </a:extLst>
          </p:cNvPr>
          <p:cNvSpPr txBox="1"/>
          <p:nvPr/>
        </p:nvSpPr>
        <p:spPr>
          <a:xfrm>
            <a:off x="9904573" y="5881599"/>
            <a:ext cx="222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EUROPE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RGM IGNITE SESSION</a:t>
            </a:r>
          </a:p>
        </p:txBody>
      </p:sp>
    </p:spTree>
    <p:extLst>
      <p:ext uri="{BB962C8B-B14F-4D97-AF65-F5344CB8AC3E}">
        <p14:creationId xmlns:p14="http://schemas.microsoft.com/office/powerpoint/2010/main" val="29717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190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should focus on our consumer Drivers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643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turn them into our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</a:t>
            </a:r>
          </a:p>
        </p:txBody>
      </p:sp>
      <p:pic>
        <p:nvPicPr>
          <p:cNvPr id="5" name="Picture 87">
            <a:extLst>
              <a:ext uri="{FF2B5EF4-FFF2-40B4-BE49-F238E27FC236}">
                <a16:creationId xmlns:a16="http://schemas.microsoft.com/office/drawing/2014/main" id="{555228BF-4256-431F-BB8A-6BB876A3ECE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027" t="7326" r="20422" b="2566"/>
          <a:stretch/>
        </p:blipFill>
        <p:spPr>
          <a:xfrm>
            <a:off x="7252162" y="2287418"/>
            <a:ext cx="2704624" cy="2704624"/>
          </a:xfrm>
          <a:prstGeom prst="ellipse">
            <a:avLst/>
          </a:prstGeom>
          <a:ln w="635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2903B980-1A4C-4FED-B882-73B2AB8C11DA}"/>
              </a:ext>
            </a:extLst>
          </p:cNvPr>
          <p:cNvSpPr txBox="1"/>
          <p:nvPr/>
        </p:nvSpPr>
        <p:spPr>
          <a:xfrm>
            <a:off x="9631801" y="2160341"/>
            <a:ext cx="132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Powered by the brands´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139924" y="5921659"/>
            <a:ext cx="509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…but about the whole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proposition,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powered by the Brand’s attributes and Equity, which makes it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relevant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consumers.</a:t>
            </a: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957726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968627" y="5983214"/>
            <a:ext cx="276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not only about the bottle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0981763" y="2189138"/>
            <a:ext cx="69515" cy="904290"/>
          </a:xfrm>
          <a:prstGeom prst="rect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1465968" y="1912564"/>
            <a:ext cx="4798129" cy="3583831"/>
            <a:chOff x="1226061" y="1733372"/>
            <a:chExt cx="5277942" cy="3942214"/>
          </a:xfrm>
        </p:grpSpPr>
        <p:sp>
          <p:nvSpPr>
            <p:cNvPr id="32" name="Rectángulo redondeado 31"/>
            <p:cNvSpPr/>
            <p:nvPr/>
          </p:nvSpPr>
          <p:spPr>
            <a:xfrm>
              <a:off x="1226061" y="1733372"/>
              <a:ext cx="5277942" cy="3942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873514" y="3461408"/>
              <a:ext cx="179468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2902426" y="5120798"/>
              <a:ext cx="2206683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002BBC94-FF70-42D5-8960-A41686FC37E0}"/>
                </a:ext>
              </a:extLst>
            </p:cNvPr>
            <p:cNvSpPr/>
            <p:nvPr/>
          </p:nvSpPr>
          <p:spPr>
            <a:xfrm>
              <a:off x="2457387" y="2973252"/>
              <a:ext cx="3457123" cy="166646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Affordability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Smart shopper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Best consumption experience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Better for the environment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“Iconic” experience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2387891" y="2235845"/>
              <a:ext cx="3389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2116625" y="2326695"/>
              <a:ext cx="0" cy="2649764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116625" y="4976459"/>
              <a:ext cx="3797884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150" y="2043953"/>
              <a:ext cx="353487" cy="369129"/>
            </a:xfrm>
            <a:prstGeom prst="rect">
              <a:avLst/>
            </a:prstGeom>
          </p:spPr>
        </p:pic>
      </p:grpSp>
      <p:cxnSp>
        <p:nvCxnSpPr>
          <p:cNvPr id="22" name="Conector recto 21"/>
          <p:cNvCxnSpPr/>
          <p:nvPr/>
        </p:nvCxnSpPr>
        <p:spPr>
          <a:xfrm>
            <a:off x="2831349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mage result for remember image">
            <a:extLst>
              <a:ext uri="{FF2B5EF4-FFF2-40B4-BE49-F238E27FC236}">
                <a16:creationId xmlns:a16="http://schemas.microsoft.com/office/drawing/2014/main" id="{14CBAE57-DC3D-4B48-B928-E4ED8D9F7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7" b="91239" l="15417" r="76250">
                        <a14:foregroundMark x1="27292" y1="8761" x2="33750" y2="8761"/>
                        <a14:foregroundMark x1="76250" y1="21752" x2="74792" y2="37160"/>
                        <a14:foregroundMark x1="67292" y1="89728" x2="63333" y2="89124"/>
                        <a14:foregroundMark x1="17917" y1="76435" x2="20208" y2="65257"/>
                        <a14:foregroundMark x1="20208" y1="65257" x2="20208" y2="62840"/>
                        <a14:foregroundMark x1="15417" y1="78852" x2="16250" y2="75831"/>
                        <a14:foregroundMark x1="71042" y1="91239" x2="72292" y2="66465"/>
                        <a14:foregroundMark x1="26458" y1="6647" x2="29167" y2="7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9510" b="2858"/>
          <a:stretch/>
        </p:blipFill>
        <p:spPr bwMode="auto">
          <a:xfrm>
            <a:off x="1618788" y="5861947"/>
            <a:ext cx="903389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026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124868" y="2427204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6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9892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in all relevant dimensions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3 A’s model</a:t>
            </a:r>
            <a:endParaRPr kumimoji="0" lang="es-MX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67" y="2989622"/>
            <a:ext cx="1483946" cy="11613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565968" y="1814523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Affinity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050280" y="4786245"/>
            <a:ext cx="2325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shopper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enabler</a:t>
            </a:r>
          </a:p>
        </p:txBody>
      </p:sp>
      <p:sp>
        <p:nvSpPr>
          <p:cNvPr id="12" name="Elipse 11"/>
          <p:cNvSpPr/>
          <p:nvPr/>
        </p:nvSpPr>
        <p:spPr>
          <a:xfrm>
            <a:off x="4956481" y="2439013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5" y="2862071"/>
            <a:ext cx="1795574" cy="140523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012891" y="1826332"/>
            <a:ext cx="2063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62081" y="4798054"/>
            <a:ext cx="236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Competitive price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value equation</a:t>
            </a:r>
          </a:p>
        </p:txBody>
      </p:sp>
      <p:sp>
        <p:nvSpPr>
          <p:cNvPr id="17" name="Elipse 16"/>
          <p:cNvSpPr/>
          <p:nvPr/>
        </p:nvSpPr>
        <p:spPr>
          <a:xfrm>
            <a:off x="737373" y="2489049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37" y="2721013"/>
            <a:ext cx="503014" cy="170033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03943" y="1876368"/>
            <a:ext cx="1843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12063" y="4848090"/>
            <a:ext cx="2426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and ready to enjoy (drinking experience)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653192" y="6120068"/>
            <a:ext cx="2834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3936275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8098972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echa a la derecha con bandas 32"/>
          <p:cNvSpPr/>
          <p:nvPr/>
        </p:nvSpPr>
        <p:spPr>
          <a:xfrm rot="16200000">
            <a:off x="5754384" y="5532177"/>
            <a:ext cx="568114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echa a la derecha con bandas 33"/>
          <p:cNvSpPr/>
          <p:nvPr/>
        </p:nvSpPr>
        <p:spPr>
          <a:xfrm rot="18900000">
            <a:off x="7643979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echa a la derecha con bandas 34"/>
          <p:cNvSpPr/>
          <p:nvPr/>
        </p:nvSpPr>
        <p:spPr>
          <a:xfrm rot="13500000">
            <a:off x="3460020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695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1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365317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Leveraging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114239" y="470855"/>
            <a:ext cx="403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 Subscription Model</a:t>
            </a:r>
            <a:endParaRPr kumimoji="0" lang="es-MX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11628273" y="5327657"/>
            <a:ext cx="60640" cy="9250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8782970" y="5337921"/>
            <a:ext cx="265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bottle as the enabler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“access key”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portfolio.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Agrupar 61"/>
          <p:cNvGrpSpPr/>
          <p:nvPr/>
        </p:nvGrpSpPr>
        <p:grpSpPr>
          <a:xfrm>
            <a:off x="4706399" y="1699836"/>
            <a:ext cx="6607601" cy="4357460"/>
            <a:chOff x="2932797" y="1732617"/>
            <a:chExt cx="7268362" cy="4793206"/>
          </a:xfrm>
        </p:grpSpPr>
        <p:sp>
          <p:nvSpPr>
            <p:cNvPr id="61" name="Elipse 60"/>
            <p:cNvSpPr/>
            <p:nvPr/>
          </p:nvSpPr>
          <p:spPr>
            <a:xfrm>
              <a:off x="3910444" y="2349850"/>
              <a:ext cx="4326600" cy="3575703"/>
            </a:xfrm>
            <a:prstGeom prst="ellipse">
              <a:avLst/>
            </a:prstGeom>
            <a:noFill/>
            <a:ln w="25400">
              <a:solidFill>
                <a:srgbClr val="E8210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669530E5-1C7A-4F57-BCC7-BD32A034A3B6}"/>
                </a:ext>
              </a:extLst>
            </p:cNvPr>
            <p:cNvSpPr txBox="1"/>
            <p:nvPr/>
          </p:nvSpPr>
          <p:spPr>
            <a:xfrm>
              <a:off x="5009719" y="3846398"/>
              <a:ext cx="220807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Recurring revenue flow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3213897" y="3416427"/>
              <a:ext cx="1440000" cy="1440000"/>
            </a:xfrm>
            <a:prstGeom prst="ellipse">
              <a:avLst/>
            </a:prstGeom>
            <a:ln w="635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CuadroTexto 42"/>
            <p:cNvSpPr txBox="1"/>
            <p:nvPr/>
          </p:nvSpPr>
          <p:spPr>
            <a:xfrm>
              <a:off x="2932797" y="5042630"/>
              <a:ext cx="1241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ipse 43"/>
            <p:cNvSpPr/>
            <p:nvPr/>
          </p:nvSpPr>
          <p:spPr>
            <a:xfrm>
              <a:off x="5355523" y="5085823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7497149" y="3416427"/>
              <a:ext cx="1440000" cy="1440000"/>
              <a:chOff x="5261366" y="3416427"/>
              <a:chExt cx="1440000" cy="1440000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5261366" y="3416427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105000" sy="105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CDC2DCB-F924-45DD-BC5E-83D38CF018C8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966" y="3830427"/>
                <a:ext cx="1216800" cy="612000"/>
              </a:xfrm>
              <a:prstGeom prst="rect">
                <a:avLst/>
              </a:prstGeom>
            </p:spPr>
          </p:pic>
        </p:grpSp>
        <p:sp>
          <p:nvSpPr>
            <p:cNvPr id="53" name="Elipse 52"/>
            <p:cNvSpPr/>
            <p:nvPr/>
          </p:nvSpPr>
          <p:spPr>
            <a:xfrm>
              <a:off x="5355523" y="173261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Agrupar 57"/>
            <p:cNvGrpSpPr/>
            <p:nvPr/>
          </p:nvGrpSpPr>
          <p:grpSpPr>
            <a:xfrm>
              <a:off x="9051854" y="3669574"/>
              <a:ext cx="1149305" cy="989096"/>
              <a:chOff x="7193301" y="3639793"/>
              <a:chExt cx="1149305" cy="989096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05AB6210-175E-4571-B20D-575557BC8AD9}"/>
                  </a:ext>
                </a:extLst>
              </p:cNvPr>
              <p:cNvSpPr txBox="1"/>
              <p:nvPr/>
            </p:nvSpPr>
            <p:spPr>
              <a:xfrm>
                <a:off x="7224001" y="3639793"/>
                <a:ext cx="1069620" cy="609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Customers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3301" y="4267580"/>
                <a:ext cx="1149305" cy="361309"/>
              </a:xfrm>
              <a:prstGeom prst="rect">
                <a:avLst/>
              </a:prstGeom>
            </p:spPr>
          </p:pic>
        </p:grpSp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957" y="3441123"/>
              <a:ext cx="445595" cy="348727"/>
            </a:xfrm>
            <a:prstGeom prst="rect">
              <a:avLst/>
            </a:prstGeom>
          </p:spPr>
        </p:pic>
      </p:grpSp>
      <p:pic>
        <p:nvPicPr>
          <p:cNvPr id="73" name="Imagen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054" y="4004971"/>
            <a:ext cx="4813179" cy="1859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E18B0A-F828-4D72-9414-DF60F9E87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843" y="1723021"/>
            <a:ext cx="402946" cy="11743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8AC1235-B535-4FC9-A659-8E1D71694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192" y="2078465"/>
            <a:ext cx="211827" cy="7417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A9ED15-4FDA-4C47-84FA-8B755E6E0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470"/>
          <a:stretch/>
        </p:blipFill>
        <p:spPr>
          <a:xfrm>
            <a:off x="7114239" y="4798179"/>
            <a:ext cx="395621" cy="11700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CF3433E-2528-4D4B-9D13-37F595B59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76" y="5173694"/>
            <a:ext cx="222794" cy="732986"/>
          </a:xfrm>
          <a:prstGeom prst="rect">
            <a:avLst/>
          </a:prstGeom>
        </p:spPr>
      </p:pic>
      <p:sp>
        <p:nvSpPr>
          <p:cNvPr id="37" name="Rectángulo redondeado 81">
            <a:extLst>
              <a:ext uri="{FF2B5EF4-FFF2-40B4-BE49-F238E27FC236}">
                <a16:creationId xmlns:a16="http://schemas.microsoft.com/office/drawing/2014/main" id="{023FBA00-6D08-40F2-98F5-72A72E2A8E74}"/>
              </a:ext>
            </a:extLst>
          </p:cNvPr>
          <p:cNvSpPr/>
          <p:nvPr/>
        </p:nvSpPr>
        <p:spPr>
          <a:xfrm>
            <a:off x="752040" y="1266264"/>
            <a:ext cx="3073674" cy="621203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ángulo redondeado 64">
            <a:extLst>
              <a:ext uri="{FF2B5EF4-FFF2-40B4-BE49-F238E27FC236}">
                <a16:creationId xmlns:a16="http://schemas.microsoft.com/office/drawing/2014/main" id="{014A7D4B-237B-41B2-B606-43CCBADB6F7B}"/>
              </a:ext>
            </a:extLst>
          </p:cNvPr>
          <p:cNvSpPr/>
          <p:nvPr/>
        </p:nvSpPr>
        <p:spPr>
          <a:xfrm>
            <a:off x="752040" y="2010591"/>
            <a:ext cx="3073674" cy="4592530"/>
          </a:xfrm>
          <a:prstGeom prst="roundRect">
            <a:avLst>
              <a:gd name="adj" fmla="val 66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62">
            <a:extLst>
              <a:ext uri="{FF2B5EF4-FFF2-40B4-BE49-F238E27FC236}">
                <a16:creationId xmlns:a16="http://schemas.microsoft.com/office/drawing/2014/main" id="{DD808B52-0EAC-45CB-B746-7C327EAAAB4D}"/>
              </a:ext>
            </a:extLst>
          </p:cNvPr>
          <p:cNvSpPr txBox="1"/>
          <p:nvPr/>
        </p:nvSpPr>
        <p:spPr>
          <a:xfrm>
            <a:off x="853388" y="1367563"/>
            <a:ext cx="28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Subscription Economy!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Image result for netflix">
            <a:extLst>
              <a:ext uri="{FF2B5EF4-FFF2-40B4-BE49-F238E27FC236}">
                <a16:creationId xmlns:a16="http://schemas.microsoft.com/office/drawing/2014/main" id="{6205F6EB-BE4A-4DAB-A114-427D6DD9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2" y="2429103"/>
            <a:ext cx="1004372" cy="4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0DEACE35-3221-4C59-BBBA-DC5A2157A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069" y="2518585"/>
            <a:ext cx="1202979" cy="35335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7CCABC27-77BF-4E60-AFBB-E538A79C05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8634" y="3175006"/>
            <a:ext cx="1998589" cy="49964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A46D0B30-CA10-489C-B644-D3CF9F730AC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89" t="36017" r="6800" b="36819"/>
          <a:stretch/>
        </p:blipFill>
        <p:spPr>
          <a:xfrm>
            <a:off x="1045032" y="3977724"/>
            <a:ext cx="1147205" cy="358145"/>
          </a:xfrm>
          <a:prstGeom prst="rect">
            <a:avLst/>
          </a:prstGeom>
        </p:spPr>
      </p:pic>
      <p:pic>
        <p:nvPicPr>
          <p:cNvPr id="52" name="Picture 12" descr="Image result for carnivore club logo">
            <a:extLst>
              <a:ext uri="{FF2B5EF4-FFF2-40B4-BE49-F238E27FC236}">
                <a16:creationId xmlns:a16="http://schemas.microsoft.com/office/drawing/2014/main" id="{C1F07EA3-CBEA-4E61-82D0-983CB601C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r="36028"/>
          <a:stretch/>
        </p:blipFill>
        <p:spPr bwMode="auto">
          <a:xfrm>
            <a:off x="2537230" y="3804663"/>
            <a:ext cx="943491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ector recto 78">
            <a:extLst>
              <a:ext uri="{FF2B5EF4-FFF2-40B4-BE49-F238E27FC236}">
                <a16:creationId xmlns:a16="http://schemas.microsoft.com/office/drawing/2014/main" id="{30098E2B-436E-460C-B30B-3FFF26C3A5FA}"/>
              </a:ext>
            </a:extLst>
          </p:cNvPr>
          <p:cNvCxnSpPr/>
          <p:nvPr/>
        </p:nvCxnSpPr>
        <p:spPr>
          <a:xfrm>
            <a:off x="1073612" y="4737240"/>
            <a:ext cx="2430530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n 82">
            <a:extLst>
              <a:ext uri="{FF2B5EF4-FFF2-40B4-BE49-F238E27FC236}">
                <a16:creationId xmlns:a16="http://schemas.microsoft.com/office/drawing/2014/main" id="{CFA86FCE-1840-4705-AAF1-57601867CD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9089" y="5812051"/>
            <a:ext cx="1167241" cy="1170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3F7142-0007-467A-844E-996D8F020A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198" y="4915871"/>
            <a:ext cx="2815873" cy="12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65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36694" y="304131"/>
            <a:ext cx="10267733" cy="621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Returnability virtuous cycle…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147948"/>
            <a:ext cx="719328" cy="71932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505921" y="2045793"/>
            <a:ext cx="6733772" cy="359061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4391554">
            <a:off x="4246354" y="2063315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-7876" y="4170255"/>
            <a:ext cx="2148359" cy="9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reinforce the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 habit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fully integrated 360 Plans for all stakeholders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148796" y="4147600"/>
            <a:ext cx="62991" cy="10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588237" y="4147600"/>
            <a:ext cx="2127003" cy="72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9522788" y="4095321"/>
            <a:ext cx="45719" cy="78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833408" y="1349790"/>
            <a:ext cx="3637620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(affordability + value)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6736946" y="1299914"/>
            <a:ext cx="62991" cy="69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2328529" y="6154278"/>
            <a:ext cx="7259707" cy="426281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3568767" y="6197858"/>
            <a:ext cx="510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Enablers, Processes, KPI´s &amp; Continuous investment</a:t>
            </a:r>
          </a:p>
        </p:txBody>
      </p:sp>
      <p:pic>
        <p:nvPicPr>
          <p:cNvPr id="37" name="Picture 13" descr="CAP">
            <a:extLst>
              <a:ext uri="{FF2B5EF4-FFF2-40B4-BE49-F238E27FC236}">
                <a16:creationId xmlns:a16="http://schemas.microsoft.com/office/drawing/2014/main" id="{64A82F37-A6FA-034E-9990-C3D2D688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E1"/>
              </a:clrFrom>
              <a:clrTo>
                <a:srgbClr val="FFF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586" y="2538848"/>
            <a:ext cx="2999376" cy="27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C004665B-40FB-004F-A4A7-0C03151DDB1E}"/>
              </a:ext>
            </a:extLst>
          </p:cNvPr>
          <p:cNvSpPr txBox="1"/>
          <p:nvPr/>
        </p:nvSpPr>
        <p:spPr>
          <a:xfrm>
            <a:off x="4766546" y="3262264"/>
            <a:ext cx="2136361" cy="962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Base</a:t>
            </a: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</a:p>
        </p:txBody>
      </p:sp>
      <p:sp>
        <p:nvSpPr>
          <p:cNvPr id="39" name="Rectangle 171">
            <a:extLst>
              <a:ext uri="{FF2B5EF4-FFF2-40B4-BE49-F238E27FC236}">
                <a16:creationId xmlns:a16="http://schemas.microsoft.com/office/drawing/2014/main" id="{90C9A913-5849-0749-9C0D-41877641ECF7}"/>
              </a:ext>
            </a:extLst>
          </p:cNvPr>
          <p:cNvSpPr/>
          <p:nvPr/>
        </p:nvSpPr>
        <p:spPr>
          <a:xfrm>
            <a:off x="5419608" y="4616441"/>
            <a:ext cx="857406" cy="212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Gotham"/>
              </a:rPr>
              <a:t>Consumer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Gotham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640D0731-F5A0-B542-890D-3594BDD300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4" b="100000" l="8780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006" y="4107574"/>
            <a:ext cx="461239" cy="537739"/>
          </a:xfrm>
          <a:prstGeom prst="rect">
            <a:avLst/>
          </a:prstGeom>
        </p:spPr>
      </p:pic>
      <p:sp>
        <p:nvSpPr>
          <p:cNvPr id="29" name="Triángulo 28">
            <a:extLst>
              <a:ext uri="{FF2B5EF4-FFF2-40B4-BE49-F238E27FC236}">
                <a16:creationId xmlns:a16="http://schemas.microsoft.com/office/drawing/2014/main" id="{13CBDC66-DE56-9642-A0EC-0C9AD84037BC}"/>
              </a:ext>
            </a:extLst>
          </p:cNvPr>
          <p:cNvSpPr/>
          <p:nvPr/>
        </p:nvSpPr>
        <p:spPr>
          <a:xfrm rot="7797355">
            <a:off x="8331788" y="2545089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74FDC790-D344-584E-A567-E2AA1E80E586}"/>
              </a:ext>
            </a:extLst>
          </p:cNvPr>
          <p:cNvSpPr/>
          <p:nvPr/>
        </p:nvSpPr>
        <p:spPr>
          <a:xfrm rot="16200000">
            <a:off x="5706224" y="5473562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BA8161C-2C4E-B243-871D-F3EB98C27945}"/>
              </a:ext>
            </a:extLst>
          </p:cNvPr>
          <p:cNvSpPr/>
          <p:nvPr/>
        </p:nvSpPr>
        <p:spPr>
          <a:xfrm>
            <a:off x="1897169" y="2785617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7F4D9FF-6B6A-0445-A730-86B86C907C0D}"/>
              </a:ext>
            </a:extLst>
          </p:cNvPr>
          <p:cNvSpPr/>
          <p:nvPr/>
        </p:nvSpPr>
        <p:spPr>
          <a:xfrm>
            <a:off x="1769770" y="3080246"/>
            <a:ext cx="169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33E85FC-375A-974D-955B-E18E8F34B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856" flipH="1">
            <a:off x="1818389" y="2332038"/>
            <a:ext cx="667340" cy="653935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4820B99D-FC39-D443-BE31-21422D57191E}"/>
              </a:ext>
            </a:extLst>
          </p:cNvPr>
          <p:cNvSpPr/>
          <p:nvPr/>
        </p:nvSpPr>
        <p:spPr>
          <a:xfrm>
            <a:off x="5104137" y="900232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EA2A596-045D-9A45-AF3F-E7185C49AC83}"/>
              </a:ext>
            </a:extLst>
          </p:cNvPr>
          <p:cNvSpPr/>
          <p:nvPr/>
        </p:nvSpPr>
        <p:spPr>
          <a:xfrm>
            <a:off x="5139047" y="1168072"/>
            <a:ext cx="1402232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Agrupar 40">
            <a:extLst>
              <a:ext uri="{FF2B5EF4-FFF2-40B4-BE49-F238E27FC236}">
                <a16:creationId xmlns:a16="http://schemas.microsoft.com/office/drawing/2014/main" id="{8951D95F-D435-8540-812C-49CF7E31BBBB}"/>
              </a:ext>
            </a:extLst>
          </p:cNvPr>
          <p:cNvGrpSpPr/>
          <p:nvPr/>
        </p:nvGrpSpPr>
        <p:grpSpPr>
          <a:xfrm>
            <a:off x="4737839" y="1753311"/>
            <a:ext cx="630350" cy="630350"/>
            <a:chOff x="6527415" y="1441542"/>
            <a:chExt cx="693385" cy="693385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832B791F-25F0-CD46-86E3-8F772FA3CDB1}"/>
                </a:ext>
              </a:extLst>
            </p:cNvPr>
            <p:cNvSpPr/>
            <p:nvPr/>
          </p:nvSpPr>
          <p:spPr>
            <a:xfrm>
              <a:off x="6527415" y="1441542"/>
              <a:ext cx="693385" cy="6933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B0E64A7F-19C8-C04C-A4DA-BB12CE013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59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55" name="Elipse 54">
            <a:extLst>
              <a:ext uri="{FF2B5EF4-FFF2-40B4-BE49-F238E27FC236}">
                <a16:creationId xmlns:a16="http://schemas.microsoft.com/office/drawing/2014/main" id="{0F78B0F0-415A-9D4D-8D09-CB16A2156E11}"/>
              </a:ext>
            </a:extLst>
          </p:cNvPr>
          <p:cNvSpPr/>
          <p:nvPr/>
        </p:nvSpPr>
        <p:spPr>
          <a:xfrm>
            <a:off x="8337675" y="2861505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E3DE640-3318-3B46-BC0D-362F059E2706}"/>
              </a:ext>
            </a:extLst>
          </p:cNvPr>
          <p:cNvSpPr/>
          <p:nvPr/>
        </p:nvSpPr>
        <p:spPr>
          <a:xfrm>
            <a:off x="8242172" y="3230564"/>
            <a:ext cx="1646817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50375327-7FC5-1C4B-8AC4-BF36A55C0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3" y="2624283"/>
            <a:ext cx="494536" cy="6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6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>
            <a:off x="2428493" y="3974299"/>
            <a:ext cx="6946967" cy="5779594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4745914" y="2913453"/>
            <a:ext cx="2312123" cy="23121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968224" y="3579334"/>
            <a:ext cx="192846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</a:p>
        </p:txBody>
      </p:sp>
      <p:sp>
        <p:nvSpPr>
          <p:cNvPr id="30" name="Triángulo 29"/>
          <p:cNvSpPr/>
          <p:nvPr/>
        </p:nvSpPr>
        <p:spPr>
          <a:xfrm rot="8681921">
            <a:off x="8257439" y="4708754"/>
            <a:ext cx="482494" cy="41594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2964251">
            <a:off x="3089212" y="4708755"/>
            <a:ext cx="482494" cy="41594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4333802" y="4607584"/>
            <a:ext cx="1108705" cy="1108704"/>
            <a:chOff x="6527417" y="1441544"/>
            <a:chExt cx="693385" cy="693386"/>
          </a:xfrm>
        </p:grpSpPr>
        <p:sp>
          <p:nvSpPr>
            <p:cNvPr id="35" name="Elipse 34"/>
            <p:cNvSpPr/>
            <p:nvPr/>
          </p:nvSpPr>
          <p:spPr>
            <a:xfrm>
              <a:off x="6527417" y="1441544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0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46" name="CuadroTexto 45"/>
          <p:cNvSpPr txBox="1"/>
          <p:nvPr/>
        </p:nvSpPr>
        <p:spPr>
          <a:xfrm>
            <a:off x="8396592" y="2001156"/>
            <a:ext cx="3112075" cy="74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8193620" y="1865516"/>
            <a:ext cx="83241" cy="1118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029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ACCESS_01038_237.jpg">
            <a:extLst>
              <a:ext uri="{FF2B5EF4-FFF2-40B4-BE49-F238E27FC236}">
                <a16:creationId xmlns:a16="http://schemas.microsoft.com/office/drawing/2014/main" id="{DEB2100E-8BAE-42AC-94B0-C2303FA9BAB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4918" b="-758"/>
          <a:stretch/>
        </p:blipFill>
        <p:spPr>
          <a:xfrm>
            <a:off x="392312" y="2069340"/>
            <a:ext cx="3764768" cy="3734988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37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63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 a strategic role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230157" y="942365"/>
            <a:ext cx="40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Portfolio and Business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318072"/>
            <a:ext cx="573024" cy="719328"/>
          </a:xfrm>
          <a:prstGeom prst="rect">
            <a:avLst/>
          </a:prstGeom>
        </p:spPr>
      </p:pic>
      <p:grpSp>
        <p:nvGrpSpPr>
          <p:cNvPr id="40" name="Agrupar 39"/>
          <p:cNvGrpSpPr/>
          <p:nvPr/>
        </p:nvGrpSpPr>
        <p:grpSpPr>
          <a:xfrm rot="5400000">
            <a:off x="2837918" y="4739690"/>
            <a:ext cx="1669053" cy="1670585"/>
            <a:chOff x="8935279" y="4229110"/>
            <a:chExt cx="1812817" cy="1814483"/>
          </a:xfrm>
        </p:grpSpPr>
        <p:sp>
          <p:nvSpPr>
            <p:cNvPr id="42" name="Elipse 41"/>
            <p:cNvSpPr/>
            <p:nvPr/>
          </p:nvSpPr>
          <p:spPr>
            <a:xfrm>
              <a:off x="8935279" y="4408625"/>
              <a:ext cx="1634968" cy="1634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250404" y="4660274"/>
              <a:ext cx="1050517" cy="1130600"/>
            </a:xfrm>
            <a:prstGeom prst="rect">
              <a:avLst/>
            </a:prstGeom>
          </p:spPr>
        </p:pic>
        <p:sp>
          <p:nvSpPr>
            <p:cNvPr id="44" name="Elipse 43"/>
            <p:cNvSpPr/>
            <p:nvPr/>
          </p:nvSpPr>
          <p:spPr>
            <a:xfrm>
              <a:off x="10368679" y="4321945"/>
              <a:ext cx="220933" cy="220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Elipse 44"/>
            <p:cNvSpPr/>
            <p:nvPr/>
          </p:nvSpPr>
          <p:spPr>
            <a:xfrm>
              <a:off x="10582106" y="4660274"/>
              <a:ext cx="165990" cy="165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>
              <a:off x="10070818" y="4229110"/>
              <a:ext cx="124711" cy="1247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5261366" y="2243752"/>
            <a:ext cx="6300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OBPPC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roles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Segmented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Maximize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endParaRPr lang="es-ES" sz="2200" dirty="0">
              <a:solidFill>
                <a:prstClr val="white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Glass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lang="es-ES" sz="2200" b="1" dirty="0">
                <a:solidFill>
                  <a:srgbClr val="FFFF00"/>
                </a:solidFill>
                <a:latin typeface="Calibri" panose="020F0502020204030204"/>
              </a:rPr>
              <a:t>premium role</a:t>
            </a:r>
            <a:r>
              <a:rPr lang="es-ES" sz="2200" dirty="0">
                <a:solidFill>
                  <a:prstClr val="white"/>
                </a:solidFill>
                <a:latin typeface="Calibri" panose="020F0502020204030204"/>
              </a:rPr>
              <a:t> in IC </a:t>
            </a:r>
            <a:r>
              <a:rPr lang="es-ES" sz="2200" dirty="0" err="1">
                <a:solidFill>
                  <a:prstClr val="white"/>
                </a:solidFill>
                <a:latin typeface="Calibri" panose="020F0502020204030204"/>
              </a:rPr>
              <a:t>Channels</a:t>
            </a:r>
            <a:r>
              <a:rPr lang="es-ES" sz="2200" dirty="0">
                <a:solidFill>
                  <a:prstClr val="white"/>
                </a:solidFill>
                <a:latin typeface="Calibri" panose="020F0502020204030204"/>
              </a:rPr>
              <a:t> and at Home.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4959532" y="1964801"/>
            <a:ext cx="0" cy="4017056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4650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0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Returnable Bottle Family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30157" y="942365"/>
            <a:ext cx="614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ready to deploy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0" y="419394"/>
            <a:ext cx="810768" cy="719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987552" y="2230664"/>
            <a:ext cx="5394960" cy="1577091"/>
          </a:xfrm>
          <a:prstGeom prst="roundRect">
            <a:avLst>
              <a:gd name="adj" fmla="val 141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18097677-58D9-4701-BEDB-49A9861F5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4970" y="2417231"/>
            <a:ext cx="1831340" cy="1246778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4346CC5F-2900-410B-8E4E-867B0FFD4C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50" t="16634" r="6730" b="16080"/>
          <a:stretch/>
        </p:blipFill>
        <p:spPr>
          <a:xfrm>
            <a:off x="1377511" y="2406431"/>
            <a:ext cx="2438752" cy="126837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43842" y="2440454"/>
            <a:ext cx="4491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Contour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flutes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Compatible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fleet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Lightweight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2L @ 91gr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Proprietary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187105" y="1762409"/>
            <a:ext cx="310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Ref Pet MS Universal Bottle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987552" y="4470944"/>
            <a:ext cx="5394960" cy="1577091"/>
          </a:xfrm>
          <a:prstGeom prst="roundRect">
            <a:avLst>
              <a:gd name="adj" fmla="val 141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43842" y="4615710"/>
            <a:ext cx="5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Cylindrical Panel with 3 contact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scuffing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Aggressive lightweight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labeling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391551" y="4002689"/>
            <a:ext cx="2695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RGB SS Universal </a:t>
            </a:r>
            <a:r>
              <a:rPr lang="en-US" sz="2000" b="1" dirty="0">
                <a:solidFill>
                  <a:srgbClr val="E82101"/>
                </a:solidFill>
                <a:latin typeface="Calibri" panose="020F0502020204030204"/>
                <a:cs typeface="Times New Roman" panose="02020603050405020304" pitchFamily="18" charset="0"/>
              </a:rPr>
              <a:t>Bottle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12FA3-34A2-4E26-A0C0-0E7DDB277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750" y="4660363"/>
            <a:ext cx="3082716" cy="1223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760A5C-D234-4E18-9030-5C3B43487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00" y="4674595"/>
            <a:ext cx="2427748" cy="12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44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5400000">
            <a:off x="-1962528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3392730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500726" y="340839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</a:p>
        </p:txBody>
      </p:sp>
      <p:sp>
        <p:nvSpPr>
          <p:cNvPr id="30" name="Triángulo 29"/>
          <p:cNvSpPr/>
          <p:nvPr/>
        </p:nvSpPr>
        <p:spPr>
          <a:xfrm rot="14081921">
            <a:off x="3431681" y="5924616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8364251">
            <a:off x="3431679" y="542258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7571379" y="2822830"/>
            <a:ext cx="3112075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7368407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56" y="1813173"/>
            <a:ext cx="1060083" cy="14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04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6701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consumer through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30157" y="942365"/>
            <a:ext cx="410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connection strategy</a:t>
            </a:r>
          </a:p>
        </p:txBody>
      </p:sp>
      <p:sp>
        <p:nvSpPr>
          <p:cNvPr id="34" name="Rectángulo redondeado 33"/>
          <p:cNvSpPr/>
          <p:nvPr/>
        </p:nvSpPr>
        <p:spPr>
          <a:xfrm rot="5400000">
            <a:off x="2790208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 redondeado 38"/>
          <p:cNvSpPr/>
          <p:nvPr/>
        </p:nvSpPr>
        <p:spPr>
          <a:xfrm rot="5400000">
            <a:off x="4791107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ángulo redondeado 39"/>
          <p:cNvSpPr/>
          <p:nvPr/>
        </p:nvSpPr>
        <p:spPr>
          <a:xfrm rot="5400000">
            <a:off x="6761967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 redondeado 40"/>
          <p:cNvSpPr/>
          <p:nvPr/>
        </p:nvSpPr>
        <p:spPr>
          <a:xfrm rot="5400000">
            <a:off x="8753073" y="2670929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EZAS-CC-DESCUBRE_A.jpg">
            <a:extLst>
              <a:ext uri="{FF2B5EF4-FFF2-40B4-BE49-F238E27FC236}">
                <a16:creationId xmlns:a16="http://schemas.microsoft.com/office/drawing/2014/main" id="{8D58C3FA-AD9C-4D7D-A536-5191034B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8" t="2818" r="4671" b="12110"/>
          <a:stretch/>
        </p:blipFill>
        <p:spPr>
          <a:xfrm>
            <a:off x="3304149" y="2309542"/>
            <a:ext cx="1800000" cy="2520000"/>
          </a:xfrm>
          <a:prstGeom prst="rect">
            <a:avLst/>
          </a:prstGeom>
          <a:ln>
            <a:noFill/>
          </a:ln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2049162F-78AF-4893-B328-D52FBBE7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907" y="2309542"/>
            <a:ext cx="1800000" cy="2520000"/>
          </a:xfrm>
          <a:prstGeom prst="rect">
            <a:avLst/>
          </a:prstGeom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3B14B0F1-FC9E-46E7-8935-A4B5F0B1C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2631" r="27759" b="4386"/>
          <a:stretch/>
        </p:blipFill>
        <p:spPr>
          <a:xfrm>
            <a:off x="9267013" y="2309542"/>
            <a:ext cx="1800000" cy="2520000"/>
          </a:xfrm>
          <a:prstGeom prst="rect">
            <a:avLst/>
          </a:prstGeom>
        </p:spPr>
      </p:pic>
      <p:pic>
        <p:nvPicPr>
          <p:cNvPr id="45" name="Imagen 6" descr="Imagen que contiene botella, mesa, interior, comida&#10;&#10;Descripción generada con confianza muy alta">
            <a:extLst>
              <a:ext uri="{FF2B5EF4-FFF2-40B4-BE49-F238E27FC236}">
                <a16:creationId xmlns:a16="http://schemas.microsoft.com/office/drawing/2014/main" id="{78454AD7-7643-4376-917F-F6F198291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47" y="2309542"/>
            <a:ext cx="1800000" cy="252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66704" y="3215599"/>
            <a:ext cx="1500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</a:t>
            </a:r>
          </a:p>
        </p:txBody>
      </p:sp>
      <p:sp>
        <p:nvSpPr>
          <p:cNvPr id="46" name="Flecha a la derecha con bandas 45"/>
          <p:cNvSpPr/>
          <p:nvPr/>
        </p:nvSpPr>
        <p:spPr>
          <a:xfrm>
            <a:off x="2497122" y="3343615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CB764BB9-537E-4735-B423-46C590D99BAC}"/>
              </a:ext>
            </a:extLst>
          </p:cNvPr>
          <p:cNvSpPr txBox="1"/>
          <p:nvPr/>
        </p:nvSpPr>
        <p:spPr>
          <a:xfrm>
            <a:off x="5566441" y="1801226"/>
            <a:ext cx="125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Habit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1CC02AD4-0D74-4090-8A2B-A36B88A63897}"/>
              </a:ext>
            </a:extLst>
          </p:cNvPr>
          <p:cNvSpPr txBox="1"/>
          <p:nvPr/>
        </p:nvSpPr>
        <p:spPr>
          <a:xfrm>
            <a:off x="7590404" y="1817047"/>
            <a:ext cx="1225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Penetration</a:t>
            </a: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E874DC6F-3A24-41BA-9891-7ECE7A7FFE73}"/>
              </a:ext>
            </a:extLst>
          </p:cNvPr>
          <p:cNvSpPr txBox="1"/>
          <p:nvPr/>
        </p:nvSpPr>
        <p:spPr>
          <a:xfrm>
            <a:off x="9612654" y="1801226"/>
            <a:ext cx="111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F6B0758C-39C6-4007-B086-FBE1D2E6FBD7}"/>
              </a:ext>
            </a:extLst>
          </p:cNvPr>
          <p:cNvSpPr txBox="1"/>
          <p:nvPr/>
        </p:nvSpPr>
        <p:spPr>
          <a:xfrm>
            <a:off x="3407123" y="1817047"/>
            <a:ext cx="163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 consumption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64592" y="5405620"/>
            <a:ext cx="22023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Points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moments</a:t>
            </a:r>
          </a:p>
        </p:txBody>
      </p:sp>
      <p:sp>
        <p:nvSpPr>
          <p:cNvPr id="52" name="Flecha a la derecha con bandas 51"/>
          <p:cNvSpPr/>
          <p:nvPr/>
        </p:nvSpPr>
        <p:spPr>
          <a:xfrm>
            <a:off x="2497122" y="5613156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ángulo redondeado 52"/>
          <p:cNvSpPr/>
          <p:nvPr/>
        </p:nvSpPr>
        <p:spPr>
          <a:xfrm rot="10800000">
            <a:off x="3304147" y="5300316"/>
            <a:ext cx="7761479" cy="119549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19">
            <a:extLst>
              <a:ext uri="{FF2B5EF4-FFF2-40B4-BE49-F238E27FC236}">
                <a16:creationId xmlns:a16="http://schemas.microsoft.com/office/drawing/2014/main" id="{8175B1B2-9B54-4EB4-AC45-C5200FD78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01" y="5486044"/>
            <a:ext cx="7253838" cy="947150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54" y="6087274"/>
            <a:ext cx="307319" cy="5944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84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478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…will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Returnable’s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Execution EDGE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our Quality Leadership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5703548" y="3802302"/>
            <a:ext cx="847248" cy="952848"/>
            <a:chOff x="8277455" y="2064376"/>
            <a:chExt cx="847248" cy="952848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394" y="2446856"/>
              <a:ext cx="658309" cy="570368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455" y="2064376"/>
              <a:ext cx="629338" cy="492525"/>
            </a:xfrm>
            <a:prstGeom prst="rect">
              <a:avLst/>
            </a:prstGeom>
          </p:spPr>
        </p:pic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2" y="2151801"/>
            <a:ext cx="287310" cy="9711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98" y="5369959"/>
            <a:ext cx="834189" cy="8341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0911" y="4185729"/>
            <a:ext cx="4813179" cy="185995"/>
          </a:xfrm>
          <a:prstGeom prst="rect">
            <a:avLst/>
          </a:prstGeom>
        </p:spPr>
      </p:pic>
      <p:cxnSp>
        <p:nvCxnSpPr>
          <p:cNvPr id="44" name="Conector recto 43"/>
          <p:cNvCxnSpPr/>
          <p:nvPr/>
        </p:nvCxnSpPr>
        <p:spPr>
          <a:xfrm>
            <a:off x="5503549" y="3448363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/>
          <p:cNvSpPr txBox="1"/>
          <p:nvPr/>
        </p:nvSpPr>
        <p:spPr>
          <a:xfrm>
            <a:off x="7295231" y="5355274"/>
            <a:ext cx="2394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 love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Dailies conversion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Caps increase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experience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7295231" y="2259192"/>
            <a:ext cx="3048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profit - margins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- Transactions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SOVI &amp; SOCI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295231" y="3879194"/>
            <a:ext cx="189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Market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9268177" y="3879194"/>
            <a:ext cx="2509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CDE/10k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 per store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consumer base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5503549" y="5133736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/>
          <p:cNvGrpSpPr/>
          <p:nvPr/>
        </p:nvGrpSpPr>
        <p:grpSpPr>
          <a:xfrm>
            <a:off x="370590" y="2267377"/>
            <a:ext cx="4798129" cy="3862331"/>
            <a:chOff x="370590" y="2267377"/>
            <a:chExt cx="4798129" cy="3862331"/>
          </a:xfrm>
        </p:grpSpPr>
        <p:sp>
          <p:nvSpPr>
            <p:cNvPr id="32" name="Rectángulo redondeado 31"/>
            <p:cNvSpPr/>
            <p:nvPr/>
          </p:nvSpPr>
          <p:spPr>
            <a:xfrm>
              <a:off x="370590" y="2318387"/>
              <a:ext cx="4798129" cy="3811321"/>
            </a:xfrm>
            <a:prstGeom prst="roundRect">
              <a:avLst>
                <a:gd name="adj" fmla="val 1163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-107953" y="4116819"/>
              <a:ext cx="163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1894558" y="5625355"/>
              <a:ext cx="2006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1392466" y="2550857"/>
              <a:ext cx="3081429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1022148" y="3085262"/>
              <a:ext cx="0" cy="2408876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1022148" y="5494138"/>
              <a:ext cx="3610668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633" y="2267377"/>
              <a:ext cx="427720" cy="446646"/>
            </a:xfrm>
            <a:prstGeom prst="rect">
              <a:avLst/>
            </a:prstGeom>
          </p:spPr>
        </p:pic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2B48779C-3855-4231-90F1-FCFBB789A6A6}"/>
                </a:ext>
              </a:extLst>
            </p:cNvPr>
            <p:cNvSpPr txBox="1"/>
            <p:nvPr/>
          </p:nvSpPr>
          <p:spPr>
            <a:xfrm>
              <a:off x="2611273" y="4591046"/>
              <a:ext cx="971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ReturnablesPortfolio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Availability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0E97780E-2914-4A60-B93D-54B26F1D8EDF}"/>
                </a:ext>
              </a:extLst>
            </p:cNvPr>
            <p:cNvSpPr txBox="1"/>
            <p:nvPr/>
          </p:nvSpPr>
          <p:spPr>
            <a:xfrm>
              <a:off x="1180329" y="5099583"/>
              <a:ext cx="131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Cooler Coverage and Execution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1064367A-7925-471C-956A-D4BAD8BAA58F}"/>
                </a:ext>
              </a:extLst>
            </p:cNvPr>
            <p:cNvSpPr txBox="1"/>
            <p:nvPr/>
          </p:nvSpPr>
          <p:spPr>
            <a:xfrm>
              <a:off x="3815398" y="4244562"/>
              <a:ext cx="883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 Experience</a:t>
              </a: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2580448" y="3553076"/>
              <a:ext cx="983540" cy="983540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185" y="2975079"/>
              <a:ext cx="1143037" cy="123347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4" t="27894" r="20116" b="13358"/>
            <a:stretch/>
          </p:blipFill>
          <p:spPr>
            <a:xfrm rot="5400000">
              <a:off x="1337295" y="3941876"/>
              <a:ext cx="1065274" cy="106556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307646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-Cola glass bottles go beyond recycling – Daily Tribune">
            <a:extLst>
              <a:ext uri="{FF2B5EF4-FFF2-40B4-BE49-F238E27FC236}">
                <a16:creationId xmlns:a16="http://schemas.microsoft.com/office/drawing/2014/main" id="{496377F4-A3BF-4759-9A73-B3D85D99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3A117E-1C45-4B22-9465-8A6E934D3206}"/>
              </a:ext>
            </a:extLst>
          </p:cNvPr>
          <p:cNvSpPr/>
          <p:nvPr/>
        </p:nvSpPr>
        <p:spPr>
          <a:xfrm>
            <a:off x="0" y="-457200"/>
            <a:ext cx="12192000" cy="7315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3EC7-FBDE-4D71-884A-FF622C00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imperative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6397-6374-48DF-A43B-6938E481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dirty="0" err="1"/>
              <a:t>returnables</a:t>
            </a:r>
            <a:r>
              <a:rPr lang="en-US" sz="2800" dirty="0"/>
              <a:t> platform is a key enabler for accelerated incidence and share </a:t>
            </a:r>
            <a:r>
              <a:rPr lang="en-US" sz="2800" dirty="0">
                <a:highlight>
                  <a:srgbClr val="FF0000"/>
                </a:highlight>
              </a:rPr>
              <a:t>growth</a:t>
            </a:r>
            <a:r>
              <a:rPr lang="en-US" sz="2800" dirty="0"/>
              <a:t> while delivering our zero-waste goals.</a:t>
            </a:r>
          </a:p>
        </p:txBody>
      </p:sp>
    </p:spTree>
    <p:extLst>
      <p:ext uri="{BB962C8B-B14F-4D97-AF65-F5344CB8AC3E}">
        <p14:creationId xmlns:p14="http://schemas.microsoft.com/office/powerpoint/2010/main" val="2183561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16200000">
            <a:off x="6691564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6035346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143342" y="318993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sp>
        <p:nvSpPr>
          <p:cNvPr id="30" name="Triángulo 29"/>
          <p:cNvSpPr/>
          <p:nvPr/>
        </p:nvSpPr>
        <p:spPr>
          <a:xfrm rot="3281921">
            <a:off x="8029664" y="516022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19164251">
            <a:off x="8029666" y="5898380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044599" y="2822830"/>
            <a:ext cx="3492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reinforce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360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4705715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830" flipH="1">
            <a:off x="6278453" y="1659988"/>
            <a:ext cx="868565" cy="9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04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7552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all players through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30157" y="942365"/>
            <a:ext cx="623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full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360°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returnable and affordability plan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pic>
        <p:nvPicPr>
          <p:cNvPr id="7" name="Imagen 2" descr="unidades-01.png">
            <a:extLst>
              <a:ext uri="{FF2B5EF4-FFF2-40B4-BE49-F238E27FC236}">
                <a16:creationId xmlns:a16="http://schemas.microsoft.com/office/drawing/2014/main" id="{E07F2BB0-DED3-4058-AC05-619E08AE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3" t="16266" r="23060" b="13847"/>
          <a:stretch/>
        </p:blipFill>
        <p:spPr>
          <a:xfrm>
            <a:off x="3810821" y="2095634"/>
            <a:ext cx="3778513" cy="3767078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4536295" y="2815391"/>
            <a:ext cx="2327564" cy="2327564"/>
            <a:chOff x="4963807" y="2858080"/>
            <a:chExt cx="1351212" cy="1351213"/>
          </a:xfrm>
        </p:grpSpPr>
        <p:sp>
          <p:nvSpPr>
            <p:cNvPr id="11" name="Elipse 10"/>
            <p:cNvSpPr/>
            <p:nvPr/>
          </p:nvSpPr>
          <p:spPr>
            <a:xfrm>
              <a:off x="4963807" y="2858080"/>
              <a:ext cx="1351212" cy="13512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42" y="3066054"/>
              <a:ext cx="868195" cy="934381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5423760" y="414562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360º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6E2FDD36-F945-4004-8889-E08702B7AFD3}"/>
              </a:ext>
            </a:extLst>
          </p:cNvPr>
          <p:cNvSpPr txBox="1"/>
          <p:nvPr/>
        </p:nvSpPr>
        <p:spPr>
          <a:xfrm rot="16200000">
            <a:off x="-856380" y="4978720"/>
            <a:ext cx="231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Transactions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F6E52A26-7427-4CA5-8A1A-D6DBC0EA4925}"/>
              </a:ext>
            </a:extLst>
          </p:cNvPr>
          <p:cNvSpPr txBox="1"/>
          <p:nvPr/>
        </p:nvSpPr>
        <p:spPr>
          <a:xfrm>
            <a:off x="10192973" y="6358046"/>
            <a:ext cx="165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Profit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64799" y="3511296"/>
            <a:ext cx="0" cy="3237052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4799" y="6748348"/>
            <a:ext cx="11938015" cy="0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Agrupar 24"/>
          <p:cNvGrpSpPr/>
          <p:nvPr/>
        </p:nvGrpSpPr>
        <p:grpSpPr>
          <a:xfrm>
            <a:off x="1486576" y="3635969"/>
            <a:ext cx="2182686" cy="1553482"/>
            <a:chOff x="1812395" y="3635969"/>
            <a:chExt cx="2182686" cy="1553482"/>
          </a:xfrm>
        </p:grpSpPr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04265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Introducing a 4-tier plan: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Retailer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Loyalty programs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Visibility Drive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952422" y="3635969"/>
              <a:ext cx="101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Retailers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1812395" y="3683693"/>
              <a:ext cx="63690" cy="1467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7848767" y="4330291"/>
            <a:ext cx="3201650" cy="1788077"/>
            <a:chOff x="1812395" y="3635969"/>
            <a:chExt cx="3201650" cy="1788077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306162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Motivating Sales &amp; Distribution Teams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Sales force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Distribution awards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Trade MKT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952422" y="3635969"/>
              <a:ext cx="2101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System Engagement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1812395" y="3648488"/>
              <a:ext cx="63690" cy="1775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8077580" y="1681989"/>
            <a:ext cx="2377378" cy="1553482"/>
            <a:chOff x="1812395" y="3635969"/>
            <a:chExt cx="2377378" cy="1553482"/>
          </a:xfrm>
        </p:grpSpPr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23735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Outstanding Communication and Promotional Platform for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PicOS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at POS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2101"/>
                </a:buClr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952422" y="3635969"/>
              <a:ext cx="1073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Shoppers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1812395" y="3658953"/>
              <a:ext cx="63690" cy="1334004"/>
            </a:xfrm>
            <a:prstGeom prst="rect">
              <a:avLst/>
            </a:prstGeom>
            <a:solidFill>
              <a:srgbClr val="E82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079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57B887-B727-4443-B7BD-E49A205328ED}"/>
              </a:ext>
            </a:extLst>
          </p:cNvPr>
          <p:cNvSpPr/>
          <p:nvPr/>
        </p:nvSpPr>
        <p:spPr>
          <a:xfrm>
            <a:off x="0" y="0"/>
            <a:ext cx="12202510" cy="6885734"/>
          </a:xfrm>
          <a:prstGeom prst="rect">
            <a:avLst/>
          </a:prstGeom>
          <a:solidFill>
            <a:srgbClr val="EE3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A30B7-9449-1D4B-B077-2D7AE7A0F00E}"/>
              </a:ext>
            </a:extLst>
          </p:cNvPr>
          <p:cNvSpPr txBox="1"/>
          <p:nvPr/>
        </p:nvSpPr>
        <p:spPr>
          <a:xfrm>
            <a:off x="3996946" y="3075057"/>
            <a:ext cx="419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>
                <a:solidFill>
                  <a:schemeClr val="bg1"/>
                </a:solidFill>
                <a:latin typeface="Gotham" panose="02000504050000020004" pitchFamily="2" charset="0"/>
              </a:rPr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18F26-4636-BD4B-9410-91DB182C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90" y="4086735"/>
            <a:ext cx="1896619" cy="5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B5B386D-1C45-4B79-B7A4-AC4981CBED65}"/>
              </a:ext>
            </a:extLst>
          </p:cNvPr>
          <p:cNvSpPr txBox="1"/>
          <p:nvPr/>
        </p:nvSpPr>
        <p:spPr>
          <a:xfrm>
            <a:off x="917360" y="188494"/>
            <a:ext cx="1127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r>
              <a:rPr lang="en-US" sz="4000" dirty="0" err="1"/>
              <a:t>Returnables</a:t>
            </a:r>
            <a:r>
              <a:rPr lang="en-US" sz="4000" dirty="0"/>
              <a:t> play a strategic Role in our Business</a:t>
            </a:r>
          </a:p>
        </p:txBody>
      </p:sp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6549A35C-F7CF-46FB-B1FC-791F5BBA9662}"/>
              </a:ext>
            </a:extLst>
          </p:cNvPr>
          <p:cNvSpPr/>
          <p:nvPr/>
        </p:nvSpPr>
        <p:spPr>
          <a:xfrm>
            <a:off x="456437" y="1333141"/>
            <a:ext cx="11274640" cy="473415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13">
            <a:extLst>
              <a:ext uri="{FF2B5EF4-FFF2-40B4-BE49-F238E27FC236}">
                <a16:creationId xmlns:a16="http://schemas.microsoft.com/office/drawing/2014/main" id="{E784F2CB-5DC9-4A9B-8C5E-7045241E87AE}"/>
              </a:ext>
            </a:extLst>
          </p:cNvPr>
          <p:cNvSpPr txBox="1"/>
          <p:nvPr/>
        </p:nvSpPr>
        <p:spPr>
          <a:xfrm>
            <a:off x="3900629" y="1624608"/>
            <a:ext cx="800927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ADVANTAGE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our Base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PERCEPTION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and Competitive Price Points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Levers Habit and improves Frequency of Consumption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K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consumer loyalty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packages serve as a constant purchase reminder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Glass bottles with a premium role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82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EXPANSION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periods of crisis,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Returnables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were more consistent as consumers are more loyal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OBPPC Strategy Differentiating Packages – One Way</a:t>
            </a:r>
          </a:p>
          <a:p>
            <a:pPr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Returnables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key to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loyalty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as an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important tool to increase frequency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Reutilize – World Without Waste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3872C-53D0-476E-8F4A-CAC3130063A1}"/>
              </a:ext>
            </a:extLst>
          </p:cNvPr>
          <p:cNvSpPr/>
          <p:nvPr/>
        </p:nvSpPr>
        <p:spPr>
          <a:xfrm>
            <a:off x="635268" y="1964353"/>
            <a:ext cx="28847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14.1%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Of our global portfolio is in returnable packages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In 40+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markets,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returnables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 account for 25% or more of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In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markets,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returnables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CCC-UnityHeadline" panose="020B0605030303020204" pitchFamily="34" charset="0"/>
                <a:ea typeface="+mn-ea"/>
                <a:cs typeface="+mn-cs"/>
              </a:rPr>
              <a:t> account for 50% or more of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CCC-UnityHeadline" panose="020B0605030303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2B581-9D46-4463-A697-CDC89A38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89629" y="1689833"/>
            <a:ext cx="62679" cy="39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76">
            <a:extLst>
              <a:ext uri="{FF2B5EF4-FFF2-40B4-BE49-F238E27FC236}">
                <a16:creationId xmlns:a16="http://schemas.microsoft.com/office/drawing/2014/main" id="{81137090-85DB-4B23-BCFE-64C2CFBF35EA}"/>
              </a:ext>
            </a:extLst>
          </p:cNvPr>
          <p:cNvSpPr/>
          <p:nvPr/>
        </p:nvSpPr>
        <p:spPr>
          <a:xfrm>
            <a:off x="375058" y="2147207"/>
            <a:ext cx="2393757" cy="23937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55">
            <a:extLst>
              <a:ext uri="{FF2B5EF4-FFF2-40B4-BE49-F238E27FC236}">
                <a16:creationId xmlns:a16="http://schemas.microsoft.com/office/drawing/2014/main" id="{C591D11B-3EBF-406C-A098-B25644D02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441" y="177039"/>
            <a:ext cx="508686" cy="870387"/>
          </a:xfrm>
          <a:prstGeom prst="rect">
            <a:avLst/>
          </a:prstGeom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A9834FD5-DC81-469B-A551-65F067CB12A4}"/>
              </a:ext>
            </a:extLst>
          </p:cNvPr>
          <p:cNvSpPr txBox="1"/>
          <p:nvPr/>
        </p:nvSpPr>
        <p:spPr>
          <a:xfrm>
            <a:off x="501045" y="2729500"/>
            <a:ext cx="21740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Taxes</a:t>
            </a:r>
            <a:endParaRPr kumimoji="0" lang="es-E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</a:t>
            </a:r>
            <a:endParaRPr kumimoji="0" lang="es-E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Prohibitions</a:t>
            </a:r>
            <a:endParaRPr kumimoji="0" lang="es-E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</a:t>
            </a: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trends</a:t>
            </a:r>
            <a:endParaRPr kumimoji="0" lang="es-E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Agrupar 63">
            <a:extLst>
              <a:ext uri="{FF2B5EF4-FFF2-40B4-BE49-F238E27FC236}">
                <a16:creationId xmlns:a16="http://schemas.microsoft.com/office/drawing/2014/main" id="{576DA9DD-F0EB-4001-936B-4434FE494AA3}"/>
              </a:ext>
            </a:extLst>
          </p:cNvPr>
          <p:cNvGrpSpPr/>
          <p:nvPr/>
        </p:nvGrpSpPr>
        <p:grpSpPr>
          <a:xfrm>
            <a:off x="2084026" y="1887314"/>
            <a:ext cx="1361995" cy="1363248"/>
            <a:chOff x="8935279" y="4229110"/>
            <a:chExt cx="1812817" cy="1814483"/>
          </a:xfrm>
        </p:grpSpPr>
        <p:sp>
          <p:nvSpPr>
            <p:cNvPr id="11" name="Elipse 70">
              <a:extLst>
                <a:ext uri="{FF2B5EF4-FFF2-40B4-BE49-F238E27FC236}">
                  <a16:creationId xmlns:a16="http://schemas.microsoft.com/office/drawing/2014/main" id="{8959F157-FFB9-4407-81AD-6C3866FCD371}"/>
                </a:ext>
              </a:extLst>
            </p:cNvPr>
            <p:cNvSpPr/>
            <p:nvPr/>
          </p:nvSpPr>
          <p:spPr>
            <a:xfrm>
              <a:off x="8935279" y="4408625"/>
              <a:ext cx="1634968" cy="1634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n 71">
              <a:extLst>
                <a:ext uri="{FF2B5EF4-FFF2-40B4-BE49-F238E27FC236}">
                  <a16:creationId xmlns:a16="http://schemas.microsoft.com/office/drawing/2014/main" id="{2DF9944B-1B9B-48DC-A9CE-A10705AB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0405" y="4660274"/>
              <a:ext cx="1050516" cy="1130601"/>
            </a:xfrm>
            <a:prstGeom prst="rect">
              <a:avLst/>
            </a:prstGeom>
          </p:spPr>
        </p:pic>
        <p:sp>
          <p:nvSpPr>
            <p:cNvPr id="13" name="Elipse 72">
              <a:extLst>
                <a:ext uri="{FF2B5EF4-FFF2-40B4-BE49-F238E27FC236}">
                  <a16:creationId xmlns:a16="http://schemas.microsoft.com/office/drawing/2014/main" id="{9F9BDE17-FDAF-498B-8460-B35C842F5B40}"/>
                </a:ext>
              </a:extLst>
            </p:cNvPr>
            <p:cNvSpPr/>
            <p:nvPr/>
          </p:nvSpPr>
          <p:spPr>
            <a:xfrm>
              <a:off x="10368679" y="4321945"/>
              <a:ext cx="220933" cy="220933"/>
            </a:xfrm>
            <a:prstGeom prst="ellipse">
              <a:avLst/>
            </a:prstGeom>
            <a:solidFill>
              <a:srgbClr val="E821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ipse 73">
              <a:extLst>
                <a:ext uri="{FF2B5EF4-FFF2-40B4-BE49-F238E27FC236}">
                  <a16:creationId xmlns:a16="http://schemas.microsoft.com/office/drawing/2014/main" id="{2D1CDC2D-FB26-420A-817A-95D1623292A2}"/>
                </a:ext>
              </a:extLst>
            </p:cNvPr>
            <p:cNvSpPr/>
            <p:nvPr/>
          </p:nvSpPr>
          <p:spPr>
            <a:xfrm>
              <a:off x="10582106" y="4660274"/>
              <a:ext cx="165990" cy="165990"/>
            </a:xfrm>
            <a:prstGeom prst="ellipse">
              <a:avLst/>
            </a:prstGeom>
            <a:solidFill>
              <a:srgbClr val="E821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Elipse 74">
              <a:extLst>
                <a:ext uri="{FF2B5EF4-FFF2-40B4-BE49-F238E27FC236}">
                  <a16:creationId xmlns:a16="http://schemas.microsoft.com/office/drawing/2014/main" id="{8F4BB770-7F23-4002-8D7B-F7D727287021}"/>
                </a:ext>
              </a:extLst>
            </p:cNvPr>
            <p:cNvSpPr/>
            <p:nvPr/>
          </p:nvSpPr>
          <p:spPr>
            <a:xfrm>
              <a:off x="10070818" y="4229110"/>
              <a:ext cx="124711" cy="124711"/>
            </a:xfrm>
            <a:prstGeom prst="ellipse">
              <a:avLst/>
            </a:prstGeom>
            <a:solidFill>
              <a:srgbClr val="E821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FAE4F58F-A276-4F27-BAB1-3E4FD61182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91" t="3818" r="25783" b="76957"/>
          <a:stretch/>
        </p:blipFill>
        <p:spPr>
          <a:xfrm>
            <a:off x="8909534" y="3711204"/>
            <a:ext cx="2703389" cy="5997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88CBC4E8-50E5-4B02-B6A6-A97F5AF97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27" t="47504" r="4802" b="29305"/>
          <a:stretch/>
        </p:blipFill>
        <p:spPr>
          <a:xfrm>
            <a:off x="292492" y="5236979"/>
            <a:ext cx="2527289" cy="723456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20" name="CuadroTexto 25">
            <a:extLst>
              <a:ext uri="{FF2B5EF4-FFF2-40B4-BE49-F238E27FC236}">
                <a16:creationId xmlns:a16="http://schemas.microsoft.com/office/drawing/2014/main" id="{33AEC105-5EFB-472F-AC1F-DF750197C9BE}"/>
              </a:ext>
            </a:extLst>
          </p:cNvPr>
          <p:cNvSpPr txBox="1"/>
          <p:nvPr/>
        </p:nvSpPr>
        <p:spPr>
          <a:xfrm>
            <a:off x="1176368" y="942365"/>
            <a:ext cx="970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even more relevant facing the future of our business!</a:t>
            </a:r>
            <a:endParaRPr kumimoji="0" lang="es-MX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53">
            <a:extLst>
              <a:ext uri="{FF2B5EF4-FFF2-40B4-BE49-F238E27FC236}">
                <a16:creationId xmlns:a16="http://schemas.microsoft.com/office/drawing/2014/main" id="{F15D5535-A6F5-4402-965A-38E680C1718B}"/>
              </a:ext>
            </a:extLst>
          </p:cNvPr>
          <p:cNvSpPr txBox="1"/>
          <p:nvPr/>
        </p:nvSpPr>
        <p:spPr>
          <a:xfrm>
            <a:off x="1226062" y="474258"/>
            <a:ext cx="9743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Furthermore, there are other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drivers,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B32C5DFD-8B09-4968-ACFF-338643B0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7" t="4806" r="70429" b="9398"/>
          <a:stretch/>
        </p:blipFill>
        <p:spPr>
          <a:xfrm>
            <a:off x="3535527" y="2616792"/>
            <a:ext cx="2583099" cy="3705133"/>
          </a:xfrm>
          <a:prstGeom prst="rect">
            <a:avLst/>
          </a:prstGeom>
          <a:ln w="25400"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23" name="CuadroTexto 1">
            <a:extLst>
              <a:ext uri="{FF2B5EF4-FFF2-40B4-BE49-F238E27FC236}">
                <a16:creationId xmlns:a16="http://schemas.microsoft.com/office/drawing/2014/main" id="{B7A35984-F993-4BC3-95E0-BCFA1E11660F}"/>
              </a:ext>
            </a:extLst>
          </p:cNvPr>
          <p:cNvSpPr txBox="1"/>
          <p:nvPr/>
        </p:nvSpPr>
        <p:spPr>
          <a:xfrm>
            <a:off x="211498" y="6084086"/>
            <a:ext cx="2599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“Single-use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plastics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counted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Costa Rica</a:t>
            </a: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31">
            <a:extLst>
              <a:ext uri="{FF2B5EF4-FFF2-40B4-BE49-F238E27FC236}">
                <a16:creationId xmlns:a16="http://schemas.microsoft.com/office/drawing/2014/main" id="{D6AB00B7-034F-48C4-A6ED-694155E93DD7}"/>
              </a:ext>
            </a:extLst>
          </p:cNvPr>
          <p:cNvSpPr txBox="1"/>
          <p:nvPr/>
        </p:nvSpPr>
        <p:spPr>
          <a:xfrm>
            <a:off x="8879976" y="4406679"/>
            <a:ext cx="2609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declares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plastic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bags</a:t>
            </a: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112E80-14CF-40AB-B377-F608273E8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429" y="1711970"/>
            <a:ext cx="2030097" cy="1136854"/>
          </a:xfrm>
          <a:prstGeom prst="rect">
            <a:avLst/>
          </a:prstGeom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CF1313-8074-41C8-8E2A-06C68F716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762" y="3108427"/>
            <a:ext cx="1702732" cy="1702732"/>
          </a:xfrm>
          <a:prstGeom prst="rect">
            <a:avLst/>
          </a:prstGeom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E89614-4CD5-4676-BC6F-8D86BAC85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506" y="4981646"/>
            <a:ext cx="3299729" cy="1702733"/>
          </a:xfrm>
          <a:prstGeom prst="rect">
            <a:avLst/>
          </a:prstGeom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CA7CAF-7215-4FC3-9C71-8F5CFDD63C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5" t="12411" r="38098" b="61844"/>
          <a:stretch/>
        </p:blipFill>
        <p:spPr>
          <a:xfrm>
            <a:off x="8966308" y="2406648"/>
            <a:ext cx="3118201" cy="884351"/>
          </a:xfrm>
          <a:prstGeom prst="rect">
            <a:avLst/>
          </a:prstGeom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2594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53">
            <a:extLst>
              <a:ext uri="{FF2B5EF4-FFF2-40B4-BE49-F238E27FC236}">
                <a16:creationId xmlns:a16="http://schemas.microsoft.com/office/drawing/2014/main" id="{F15D5535-A6F5-4402-965A-38E680C1718B}"/>
              </a:ext>
            </a:extLst>
          </p:cNvPr>
          <p:cNvSpPr txBox="1"/>
          <p:nvPr/>
        </p:nvSpPr>
        <p:spPr>
          <a:xfrm>
            <a:off x="-191069" y="310485"/>
            <a:ext cx="12383069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a good choice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AC0E5-8CA1-4257-B4E8-053F6545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556" y="898018"/>
            <a:ext cx="8592887" cy="578818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8CA2C3-5E4E-4F5F-935C-95EFD0F0A685}"/>
              </a:ext>
            </a:extLst>
          </p:cNvPr>
          <p:cNvSpPr/>
          <p:nvPr/>
        </p:nvSpPr>
        <p:spPr>
          <a:xfrm rot="16200000">
            <a:off x="1012554" y="2788178"/>
            <a:ext cx="2346696" cy="12758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451A46-0514-40EF-AA1D-7B6676C0EDE7}"/>
              </a:ext>
            </a:extLst>
          </p:cNvPr>
          <p:cNvSpPr/>
          <p:nvPr/>
        </p:nvSpPr>
        <p:spPr>
          <a:xfrm rot="16200000">
            <a:off x="3768524" y="3825096"/>
            <a:ext cx="2346696" cy="9246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38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7" y="297477"/>
            <a:ext cx="2792241" cy="9127998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1120231" y="3547507"/>
            <a:ext cx="2168826" cy="2168820"/>
            <a:chOff x="6552153" y="1435360"/>
            <a:chExt cx="693385" cy="693386"/>
          </a:xfrm>
        </p:grpSpPr>
        <p:sp>
          <p:nvSpPr>
            <p:cNvPr id="31" name="Elipse 30"/>
            <p:cNvSpPr/>
            <p:nvPr/>
          </p:nvSpPr>
          <p:spPr>
            <a:xfrm>
              <a:off x="6552153" y="1435360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96" y="1542081"/>
              <a:ext cx="445521" cy="479485"/>
            </a:xfrm>
            <a:prstGeom prst="rect">
              <a:avLst/>
            </a:prstGeom>
          </p:spPr>
        </p:pic>
      </p:grpSp>
      <p:sp>
        <p:nvSpPr>
          <p:cNvPr id="26" name="Elipse 25"/>
          <p:cNvSpPr>
            <a:spLocks noChangeAspect="1"/>
          </p:cNvSpPr>
          <p:nvPr/>
        </p:nvSpPr>
        <p:spPr>
          <a:xfrm>
            <a:off x="1167366" y="3405681"/>
            <a:ext cx="302505" cy="3025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976898" y="3843389"/>
            <a:ext cx="206615" cy="206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843503" y="5591590"/>
            <a:ext cx="250004" cy="250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2531274" y="5832996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278733" y="5297481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73525" y="1500822"/>
            <a:ext cx="74107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Yes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should be 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Business Growth Pillar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our System</a:t>
            </a: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…so,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do about it?</a:t>
            </a:r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1671816" y="3370027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/>
          <p:cNvCxnSpPr>
            <a:stCxn id="31" idx="6"/>
          </p:cNvCxnSpPr>
          <p:nvPr/>
        </p:nvCxnSpPr>
        <p:spPr>
          <a:xfrm flipV="1">
            <a:off x="3289057" y="4631199"/>
            <a:ext cx="7928840" cy="718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115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7">
            <a:extLst>
              <a:ext uri="{FF2B5EF4-FFF2-40B4-BE49-F238E27FC236}">
                <a16:creationId xmlns:a16="http://schemas.microsoft.com/office/drawing/2014/main" id="{1C22D6D9-6A02-460B-850E-DFD6F6D6C31B}"/>
              </a:ext>
            </a:extLst>
          </p:cNvPr>
          <p:cNvSpPr/>
          <p:nvPr/>
        </p:nvSpPr>
        <p:spPr>
          <a:xfrm>
            <a:off x="456437" y="1333141"/>
            <a:ext cx="11274640" cy="473415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98461" y="229452"/>
            <a:ext cx="107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the mix of Returnable in each OU?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8" y="3125224"/>
            <a:ext cx="1091124" cy="114998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6490B6D-F660-49B4-8DB7-D2327B805A31}"/>
              </a:ext>
            </a:extLst>
          </p:cNvPr>
          <p:cNvSpPr txBox="1"/>
          <p:nvPr/>
        </p:nvSpPr>
        <p:spPr>
          <a:xfrm>
            <a:off x="5826305" y="1768812"/>
            <a:ext cx="244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  <a:ea typeface="+mn-ea"/>
                <a:cs typeface="+mn-cs"/>
              </a:rPr>
              <a:t>Returnables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  <a:ea typeface="+mn-ea"/>
                <a:cs typeface="+mn-cs"/>
              </a:rPr>
              <a:t> Volume Mix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42222B2-A3EC-41D0-B3C1-CE853C007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840042"/>
              </p:ext>
            </p:extLst>
          </p:nvPr>
        </p:nvGraphicFramePr>
        <p:xfrm>
          <a:off x="3147288" y="2355557"/>
          <a:ext cx="7273761" cy="297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6542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98461" y="229452"/>
            <a:ext cx="107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Relationship between Disposable income and KO </a:t>
            </a:r>
            <a:r>
              <a:rPr lang="en-US" dirty="0" err="1"/>
              <a:t>Percaps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B2562-D53C-4A85-A30C-C76B67B75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2" t="30107" r="18325" b="25376"/>
          <a:stretch/>
        </p:blipFill>
        <p:spPr>
          <a:xfrm>
            <a:off x="648930" y="828594"/>
            <a:ext cx="10087897" cy="5568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F58AB-9028-45C8-96DD-4BE597FDF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3" t="88516" r="71828" b="9480"/>
          <a:stretch/>
        </p:blipFill>
        <p:spPr>
          <a:xfrm>
            <a:off x="-201562" y="6596146"/>
            <a:ext cx="4404851" cy="2507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591CC8-4861-45DA-BD46-2BD3C85B86DE}"/>
              </a:ext>
            </a:extLst>
          </p:cNvPr>
          <p:cNvSpPr/>
          <p:nvPr/>
        </p:nvSpPr>
        <p:spPr>
          <a:xfrm rot="20158648">
            <a:off x="6502083" y="2315497"/>
            <a:ext cx="4535008" cy="18730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1345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redondeado 27">
            <a:extLst>
              <a:ext uri="{FF2B5EF4-FFF2-40B4-BE49-F238E27FC236}">
                <a16:creationId xmlns:a16="http://schemas.microsoft.com/office/drawing/2014/main" id="{BDD4E79B-FB80-4C41-8A9F-DBB63BB2B34A}"/>
              </a:ext>
            </a:extLst>
          </p:cNvPr>
          <p:cNvSpPr/>
          <p:nvPr/>
        </p:nvSpPr>
        <p:spPr>
          <a:xfrm>
            <a:off x="1294956" y="1527127"/>
            <a:ext cx="7677227" cy="4498134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98461" y="229452"/>
            <a:ext cx="1076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pPr algn="l"/>
            <a:r>
              <a:rPr lang="en-US" dirty="0" err="1"/>
              <a:t>Returnables</a:t>
            </a:r>
            <a:r>
              <a:rPr lang="en-US" dirty="0"/>
              <a:t> have been one of the main growth drivers of the system, supporting KO to overcome recent crisis</a:t>
            </a: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3268668"/>
            <a:ext cx="1091124" cy="114998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42429" y="3809509"/>
            <a:ext cx="5294497" cy="204595"/>
          </a:xfrm>
          <a:prstGeom prst="rect">
            <a:avLst/>
          </a:prstGeom>
        </p:spPr>
      </p:pic>
      <p:sp>
        <p:nvSpPr>
          <p:cNvPr id="32" name="Isosceles Triangle 1">
            <a:extLst>
              <a:ext uri="{FF2B5EF4-FFF2-40B4-BE49-F238E27FC236}">
                <a16:creationId xmlns:a16="http://schemas.microsoft.com/office/drawing/2014/main" id="{D9C7405E-5DB4-4DE9-9123-AB8A17250C36}"/>
              </a:ext>
            </a:extLst>
          </p:cNvPr>
          <p:cNvSpPr/>
          <p:nvPr/>
        </p:nvSpPr>
        <p:spPr>
          <a:xfrm rot="10800000">
            <a:off x="10285115" y="2430277"/>
            <a:ext cx="579260" cy="118028"/>
          </a:xfrm>
          <a:prstGeom prst="triangle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60">
            <a:extLst>
              <a:ext uri="{FF2B5EF4-FFF2-40B4-BE49-F238E27FC236}">
                <a16:creationId xmlns:a16="http://schemas.microsoft.com/office/drawing/2014/main" id="{8B80E92B-C181-40D2-93BE-DAEBF4340324}"/>
              </a:ext>
            </a:extLst>
          </p:cNvPr>
          <p:cNvSpPr/>
          <p:nvPr/>
        </p:nvSpPr>
        <p:spPr>
          <a:xfrm>
            <a:off x="9699962" y="2658221"/>
            <a:ext cx="1749567" cy="52940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27000" dist="38100" dir="2700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2020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1" name="Rounded Rectangle 60">
            <a:extLst>
              <a:ext uri="{FF2B5EF4-FFF2-40B4-BE49-F238E27FC236}">
                <a16:creationId xmlns:a16="http://schemas.microsoft.com/office/drawing/2014/main" id="{8B80E92B-C181-40D2-93BE-DAEBF4340324}"/>
              </a:ext>
            </a:extLst>
          </p:cNvPr>
          <p:cNvSpPr/>
          <p:nvPr/>
        </p:nvSpPr>
        <p:spPr>
          <a:xfrm>
            <a:off x="9699962" y="3398885"/>
            <a:ext cx="1749567" cy="529405"/>
          </a:xfrm>
          <a:prstGeom prst="round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9641804" y="1527127"/>
            <a:ext cx="184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82101"/>
                </a:solidFill>
                <a:latin typeface="Calibri" panose="020F0502020204030204"/>
                <a:cs typeface="Arial" pitchFamily="34" charset="0"/>
              </a:rPr>
              <a:t>Continuing to grow in Crisis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4407" y="3809509"/>
            <a:ext cx="5294497" cy="204595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E4F77E-0C1E-4F47-A1FD-35AE36771134}"/>
              </a:ext>
            </a:extLst>
          </p:cNvPr>
          <p:cNvCxnSpPr>
            <a:cxnSpLocks/>
          </p:cNvCxnSpPr>
          <p:nvPr/>
        </p:nvCxnSpPr>
        <p:spPr>
          <a:xfrm flipV="1">
            <a:off x="2011680" y="2221632"/>
            <a:ext cx="6164673" cy="17066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60">
            <a:extLst>
              <a:ext uri="{FF2B5EF4-FFF2-40B4-BE49-F238E27FC236}">
                <a16:creationId xmlns:a16="http://schemas.microsoft.com/office/drawing/2014/main" id="{15C6537D-A969-4778-AB30-1B4DB73C19F7}"/>
              </a:ext>
            </a:extLst>
          </p:cNvPr>
          <p:cNvSpPr/>
          <p:nvPr/>
        </p:nvSpPr>
        <p:spPr>
          <a:xfrm>
            <a:off x="9699962" y="4477496"/>
            <a:ext cx="1749567" cy="52940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27000" dist="38100" dir="2700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2021 YTD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0" name="Rounded Rectangle 60">
            <a:extLst>
              <a:ext uri="{FF2B5EF4-FFF2-40B4-BE49-F238E27FC236}">
                <a16:creationId xmlns:a16="http://schemas.microsoft.com/office/drawing/2014/main" id="{86D38621-C01D-41AD-AAD3-208DEB8CE5B8}"/>
              </a:ext>
            </a:extLst>
          </p:cNvPr>
          <p:cNvSpPr/>
          <p:nvPr/>
        </p:nvSpPr>
        <p:spPr>
          <a:xfrm>
            <a:off x="9699962" y="5218160"/>
            <a:ext cx="1749567" cy="529405"/>
          </a:xfrm>
          <a:prstGeom prst="round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490B6D-F660-49B4-8DB7-D2327B805A31}"/>
              </a:ext>
            </a:extLst>
          </p:cNvPr>
          <p:cNvSpPr txBox="1"/>
          <p:nvPr/>
        </p:nvSpPr>
        <p:spPr>
          <a:xfrm>
            <a:off x="2493170" y="1682715"/>
            <a:ext cx="486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Returnables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 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CCC-UnityText" panose="020B0505030303020204" pitchFamily="34" charset="0"/>
              </a:rPr>
              <a:t>Latam Volume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42222B2-A3EC-41D0-B3C1-CE853C007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679013"/>
              </p:ext>
            </p:extLst>
          </p:nvPr>
        </p:nvGraphicFramePr>
        <p:xfrm>
          <a:off x="1354645" y="2603823"/>
          <a:ext cx="7273761" cy="297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81A0E70-BBCC-4B91-93FF-B563D25B7E34}"/>
              </a:ext>
            </a:extLst>
          </p:cNvPr>
          <p:cNvSpPr txBox="1"/>
          <p:nvPr/>
        </p:nvSpPr>
        <p:spPr>
          <a:xfrm rot="20710561">
            <a:off x="4482987" y="2685827"/>
            <a:ext cx="1301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TCCC-UnityText" panose="020B0505030303020204" pitchFamily="34" charset="0"/>
              </a:rPr>
              <a:t>1.44 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CCC-UnityText" panose="020B0505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CCC-UnityText" panose="020B0505030303020204" pitchFamily="34" charset="0"/>
                <a:ea typeface="+mn-ea"/>
                <a:cs typeface="+mn-cs"/>
              </a:rPr>
              <a:t>CAGR 3.7%</a:t>
            </a:r>
          </a:p>
        </p:txBody>
      </p:sp>
    </p:spTree>
    <p:extLst>
      <p:ext uri="{BB962C8B-B14F-4D97-AF65-F5344CB8AC3E}">
        <p14:creationId xmlns:p14="http://schemas.microsoft.com/office/powerpoint/2010/main" val="297045184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4ZYh04W_oG8OxoH84ZF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8085</TotalTime>
  <Words>846</Words>
  <Application>Microsoft Office PowerPoint</Application>
  <PresentationFormat>Widescreen</PresentationFormat>
  <Paragraphs>226</Paragraphs>
  <Slides>22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Gotham</vt:lpstr>
      <vt:lpstr>Symbol</vt:lpstr>
      <vt:lpstr>TCCC-UnityHeadline</vt:lpstr>
      <vt:lpstr>TCCC-UnityText</vt:lpstr>
      <vt:lpstr>Wingdings</vt:lpstr>
      <vt:lpstr>Office Theme</vt:lpstr>
      <vt:lpstr>Tema de Office</vt:lpstr>
      <vt:lpstr>1_Tema de Office</vt:lpstr>
      <vt:lpstr>2_Tema de Office</vt:lpstr>
      <vt:lpstr>1_Office Theme</vt:lpstr>
      <vt:lpstr>think-cell Slide</vt:lpstr>
      <vt:lpstr>Returnables/ Refillables are a powerful tool to drive Category Leadership</vt:lpstr>
      <vt:lpstr>The business imperative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Martinez</dc:creator>
  <cp:lastModifiedBy>John Martinez</cp:lastModifiedBy>
  <cp:revision>908</cp:revision>
  <dcterms:created xsi:type="dcterms:W3CDTF">2021-10-19T16:49:31Z</dcterms:created>
  <dcterms:modified xsi:type="dcterms:W3CDTF">2021-11-04T16:23:49Z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02bf62-88e6-456d-b298-e2abb13de1ea_Enabled">
    <vt:lpwstr>true</vt:lpwstr>
  </property>
  <property fmtid="{D5CDD505-2E9C-101B-9397-08002B2CF9AE}" pid="3" name="MSIP_Label_0702bf62-88e6-456d-b298-e2abb13de1ea_SetDate">
    <vt:lpwstr>2021-10-19T17:01:35Z</vt:lpwstr>
  </property>
  <property fmtid="{D5CDD505-2E9C-101B-9397-08002B2CF9AE}" pid="4" name="MSIP_Label_0702bf62-88e6-456d-b298-e2abb13de1ea_Method">
    <vt:lpwstr>Standard</vt:lpwstr>
  </property>
  <property fmtid="{D5CDD505-2E9C-101B-9397-08002B2CF9AE}" pid="5" name="MSIP_Label_0702bf62-88e6-456d-b298-e2abb13de1ea_Name">
    <vt:lpwstr>0702bf62-88e6-456d-b298-e2abb13de1ea</vt:lpwstr>
  </property>
  <property fmtid="{D5CDD505-2E9C-101B-9397-08002B2CF9AE}" pid="6" name="MSIP_Label_0702bf62-88e6-456d-b298-e2abb13de1ea_SiteId">
    <vt:lpwstr>548d26ab-8caa-49e1-97c2-a1b1a06cc39c</vt:lpwstr>
  </property>
  <property fmtid="{D5CDD505-2E9C-101B-9397-08002B2CF9AE}" pid="7" name="MSIP_Label_0702bf62-88e6-456d-b298-e2abb13de1ea_ActionId">
    <vt:lpwstr>43301e94-7d49-45e5-899c-abf8ad6e2662</vt:lpwstr>
  </property>
  <property fmtid="{D5CDD505-2E9C-101B-9397-08002B2CF9AE}" pid="8" name="MSIP_Label_0702bf62-88e6-456d-b298-e2abb13de1ea_ContentBits">
    <vt:lpwstr>2</vt:lpwstr>
  </property>
</Properties>
</file>